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1" r:id="rId2"/>
  </p:sldIdLst>
  <p:sldSz cx="9753600" cy="13004800"/>
  <p:notesSz cx="6797675" cy="992663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7789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1pPr>
    <a:lvl2pPr marL="0" marR="0" indent="0" algn="ctr" defTabSz="7789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2pPr>
    <a:lvl3pPr marL="0" marR="0" indent="0" algn="ctr" defTabSz="7789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3pPr>
    <a:lvl4pPr marL="0" marR="0" indent="0" algn="ctr" defTabSz="7789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4pPr>
    <a:lvl5pPr marL="0" marR="0" indent="0" algn="ctr" defTabSz="7789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5pPr>
    <a:lvl6pPr marL="0" marR="0" indent="0" algn="ctr" defTabSz="7789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6pPr>
    <a:lvl7pPr marL="0" marR="0" indent="0" algn="ctr" defTabSz="7789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7pPr>
    <a:lvl8pPr marL="0" marR="0" indent="0" algn="ctr" defTabSz="7789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8pPr>
    <a:lvl9pPr marL="0" marR="0" indent="0" algn="ctr" defTabSz="7789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/>
      <a:tcStyle>
        <a:tcBdr/>
        <a:fill>
          <a:solidFill>
            <a:srgbClr val="E6F0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/>
      <a:tcStyle>
        <a:tcBdr/>
        <a:fill>
          <a:solidFill>
            <a:srgbClr val="EAF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1E1"/>
          </a:solidFill>
        </a:fill>
      </a:tcStyle>
    </a:wholeTbl>
    <a:band2H>
      <a:tcTxStyle/>
      <a:tcStyle>
        <a:tcBdr/>
        <a:fill>
          <a:solidFill>
            <a:srgbClr val="FCE9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4"/>
    <p:restoredTop sz="95394" autoAdjust="0"/>
  </p:normalViewPr>
  <p:slideViewPr>
    <p:cSldViewPr snapToGrid="0">
      <p:cViewPr>
        <p:scale>
          <a:sx n="96" d="100"/>
          <a:sy n="96" d="100"/>
        </p:scale>
        <p:origin x="1974" y="-14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 noRot="1" noChangeAspect="1"/>
          </p:cNvSpPr>
          <p:nvPr>
            <p:ph type="sldImg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" name="Shape 18"/>
          <p:cNvSpPr>
            <a:spLocks noGrp="1"/>
          </p:cNvSpPr>
          <p:nvPr>
            <p:ph type="body" sz="quarter" idx="1"/>
          </p:nvPr>
        </p:nvSpPr>
        <p:spPr>
          <a:xfrm>
            <a:off x="906357" y="4715153"/>
            <a:ext cx="4984962" cy="44669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2499343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Testo"/>
          <p:cNvSpPr txBox="1">
            <a:spLocks noGrp="1"/>
          </p:cNvSpPr>
          <p:nvPr>
            <p:ph type="title"/>
          </p:nvPr>
        </p:nvSpPr>
        <p:spPr>
          <a:xfrm>
            <a:off x="1461346" y="1856875"/>
            <a:ext cx="7802881" cy="23702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8100" tIns="38100" rIns="38100" bIns="38100" anchor="ctr">
            <a:normAutofit/>
          </a:bodyPr>
          <a:lstStyle/>
          <a:p>
            <a:r>
              <a:t>Titolo Testo</a:t>
            </a:r>
          </a:p>
        </p:txBody>
      </p:sp>
      <p:sp>
        <p:nvSpPr>
          <p:cNvPr id="3" name="Corpo livello uno…"/>
          <p:cNvSpPr txBox="1">
            <a:spLocks noGrp="1"/>
          </p:cNvSpPr>
          <p:nvPr>
            <p:ph type="body" idx="1"/>
          </p:nvPr>
        </p:nvSpPr>
        <p:spPr>
          <a:xfrm>
            <a:off x="5444066" y="4227083"/>
            <a:ext cx="3820161" cy="83075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8100" tIns="38100" rIns="38100" bIns="38100" anchor="ctr">
            <a:normAutofit/>
          </a:bodyPr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4688585" y="9817100"/>
            <a:ext cx="371349" cy="309118"/>
          </a:xfrm>
          <a:prstGeom prst="rect">
            <a:avLst/>
          </a:prstGeom>
          <a:ln w="12700">
            <a:miter lim="400000"/>
          </a:ln>
        </p:spPr>
        <p:txBody>
          <a:bodyPr wrap="none" lIns="38100" tIns="38100" rIns="38100" bIns="38100">
            <a:spAutoFit/>
          </a:bodyPr>
          <a:lstStyle>
            <a:lvl1pPr>
              <a:defRPr sz="20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1pPr>
      <a:lvl2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2pPr>
      <a:lvl3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3pPr>
      <a:lvl4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4pPr>
      <a:lvl5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5pPr>
      <a:lvl6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6pPr>
      <a:lvl7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7pPr>
      <a:lvl8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8pPr>
      <a:lvl9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9pPr>
    </p:titleStyle>
    <p:bodyStyle>
      <a:lvl1pPr marL="583406" marR="0" indent="-583406" algn="l" defTabSz="778932" rtl="0" latinLnBrk="0">
        <a:lnSpc>
          <a:spcPct val="100000"/>
        </a:lnSpc>
        <a:spcBef>
          <a:spcPts val="5600"/>
        </a:spcBef>
        <a:spcAft>
          <a:spcPts val="0"/>
        </a:spcAft>
        <a:buClrTx/>
        <a:buSzPct val="145000"/>
        <a:buFontTx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1pPr>
      <a:lvl2pPr marL="1027905" marR="0" indent="-583406" algn="l" defTabSz="778932" rtl="0" latinLnBrk="0">
        <a:lnSpc>
          <a:spcPct val="100000"/>
        </a:lnSpc>
        <a:spcBef>
          <a:spcPts val="5600"/>
        </a:spcBef>
        <a:spcAft>
          <a:spcPts val="0"/>
        </a:spcAft>
        <a:buClrTx/>
        <a:buSzPct val="145000"/>
        <a:buFontTx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2pPr>
      <a:lvl3pPr marL="1472405" marR="0" indent="-583405" algn="l" defTabSz="778932" rtl="0" latinLnBrk="0">
        <a:lnSpc>
          <a:spcPct val="100000"/>
        </a:lnSpc>
        <a:spcBef>
          <a:spcPts val="5600"/>
        </a:spcBef>
        <a:spcAft>
          <a:spcPts val="0"/>
        </a:spcAft>
        <a:buClrTx/>
        <a:buSzPct val="145000"/>
        <a:buFontTx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3pPr>
      <a:lvl4pPr marL="1916906" marR="0" indent="-583406" algn="l" defTabSz="778932" rtl="0" latinLnBrk="0">
        <a:lnSpc>
          <a:spcPct val="100000"/>
        </a:lnSpc>
        <a:spcBef>
          <a:spcPts val="5600"/>
        </a:spcBef>
        <a:spcAft>
          <a:spcPts val="0"/>
        </a:spcAft>
        <a:buClrTx/>
        <a:buSzPct val="145000"/>
        <a:buFontTx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4pPr>
      <a:lvl5pPr marL="2361406" marR="0" indent="-583406" algn="l" defTabSz="778932" rtl="0" latinLnBrk="0">
        <a:lnSpc>
          <a:spcPct val="100000"/>
        </a:lnSpc>
        <a:spcBef>
          <a:spcPts val="5600"/>
        </a:spcBef>
        <a:spcAft>
          <a:spcPts val="0"/>
        </a:spcAft>
        <a:buClrTx/>
        <a:buSzPct val="145000"/>
        <a:buFontTx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5pPr>
      <a:lvl6pPr marL="2805906" marR="0" indent="-583406" algn="l" defTabSz="778932" rtl="0" latinLnBrk="0">
        <a:lnSpc>
          <a:spcPct val="100000"/>
        </a:lnSpc>
        <a:spcBef>
          <a:spcPts val="5600"/>
        </a:spcBef>
        <a:spcAft>
          <a:spcPts val="0"/>
        </a:spcAft>
        <a:buClrTx/>
        <a:buSzPct val="145000"/>
        <a:buFontTx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6pPr>
      <a:lvl7pPr marL="3250406" marR="0" indent="-583406" algn="l" defTabSz="778932" rtl="0" latinLnBrk="0">
        <a:lnSpc>
          <a:spcPct val="100000"/>
        </a:lnSpc>
        <a:spcBef>
          <a:spcPts val="5600"/>
        </a:spcBef>
        <a:spcAft>
          <a:spcPts val="0"/>
        </a:spcAft>
        <a:buClrTx/>
        <a:buSzPct val="145000"/>
        <a:buFontTx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7pPr>
      <a:lvl8pPr marL="3694905" marR="0" indent="-583406" algn="l" defTabSz="778932" rtl="0" latinLnBrk="0">
        <a:lnSpc>
          <a:spcPct val="100000"/>
        </a:lnSpc>
        <a:spcBef>
          <a:spcPts val="5600"/>
        </a:spcBef>
        <a:spcAft>
          <a:spcPts val="0"/>
        </a:spcAft>
        <a:buClrTx/>
        <a:buSzPct val="145000"/>
        <a:buFontTx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8pPr>
      <a:lvl9pPr marL="4139405" marR="0" indent="-583405" algn="l" defTabSz="778932" rtl="0" latinLnBrk="0">
        <a:lnSpc>
          <a:spcPct val="100000"/>
        </a:lnSpc>
        <a:spcBef>
          <a:spcPts val="5600"/>
        </a:spcBef>
        <a:spcAft>
          <a:spcPts val="0"/>
        </a:spcAft>
        <a:buClrTx/>
        <a:buSzPct val="145000"/>
        <a:buFontTx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9pPr>
    </p:bodyStyle>
    <p:otherStyle>
      <a:lvl1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71" t="1762" r="27605"/>
          <a:stretch/>
        </p:blipFill>
        <p:spPr>
          <a:xfrm>
            <a:off x="302500" y="731520"/>
            <a:ext cx="3692755" cy="11622613"/>
          </a:xfrm>
          <a:prstGeom prst="rect">
            <a:avLst/>
          </a:prstGeom>
        </p:spPr>
      </p:pic>
      <p:sp>
        <p:nvSpPr>
          <p:cNvPr id="34" name="fascia"/>
          <p:cNvSpPr/>
          <p:nvPr/>
        </p:nvSpPr>
        <p:spPr>
          <a:xfrm>
            <a:off x="1692" y="12421658"/>
            <a:ext cx="9750216" cy="583540"/>
          </a:xfrm>
          <a:prstGeom prst="rect">
            <a:avLst/>
          </a:prstGeom>
          <a:gradFill>
            <a:gsLst>
              <a:gs pos="186">
                <a:srgbClr val="F7E998"/>
              </a:gs>
              <a:gs pos="20129">
                <a:srgbClr val="DBCD85"/>
              </a:gs>
              <a:gs pos="46754">
                <a:srgbClr val="BFB273"/>
              </a:gs>
              <a:gs pos="87691">
                <a:srgbClr val="9B8756"/>
              </a:gs>
              <a:gs pos="100000">
                <a:srgbClr val="876E45"/>
              </a:gs>
            </a:gsLst>
            <a:path path="circle">
              <a:fillToRect l="37721" t="-19636" r="62278" b="119636"/>
            </a:path>
          </a:gra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2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1" name="TENUTA DI ANGORIS S.r.l. Società Agricola ~ Sede legale ed amministrativa: Località Angoris 7 ~ 34071 Cormons (Go) ~ Tel. (+39) 0481.60923 ~ E-mail: info@angoris.it ~ Website: www.angoris.it"/>
          <p:cNvSpPr txBox="1"/>
          <p:nvPr/>
        </p:nvSpPr>
        <p:spPr>
          <a:xfrm rot="4926">
            <a:off x="139" y="12604567"/>
            <a:ext cx="9750187" cy="215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8100" tIns="38100" rIns="38100" bIns="38100" anchor="ctr">
            <a:spAutoFit/>
          </a:bodyPr>
          <a:lstStyle>
            <a:lvl1pPr defTabSz="457200">
              <a:defRPr sz="800" b="1" spc="8">
                <a:solidFill>
                  <a:srgbClr val="FFFFFF"/>
                </a:solidFill>
                <a:latin typeface="Adobe Garamond Pro"/>
                <a:ea typeface="Adobe Garamond Pro"/>
                <a:cs typeface="Adobe Garamond Pro"/>
                <a:sym typeface="Adobe Garamond Pro"/>
              </a:defRPr>
            </a:lvl1pPr>
          </a:lstStyle>
          <a:p>
            <a:r>
              <a:rPr lang="it-IT" sz="900" dirty="0">
                <a:solidFill>
                  <a:schemeClr val="tx1"/>
                </a:solidFill>
              </a:rPr>
              <a:t>TENUTA DI ANGORIS ~ Località Angoris 7 ~ 34071 ~ Cormons (GO) ~ Italy ~ </a:t>
            </a:r>
            <a:r>
              <a:rPr lang="it-IT" sz="900" dirty="0" err="1">
                <a:solidFill>
                  <a:schemeClr val="tx1"/>
                </a:solidFill>
              </a:rPr>
              <a:t>Ph</a:t>
            </a:r>
            <a:r>
              <a:rPr lang="it-IT" sz="900" dirty="0">
                <a:solidFill>
                  <a:schemeClr val="tx1"/>
                </a:solidFill>
              </a:rPr>
              <a:t>. (+39) 0481.60923 ~ E-mail: info@angoris.it ~ Website: www.angoris.com</a:t>
            </a:r>
          </a:p>
        </p:txBody>
      </p:sp>
      <p:sp>
        <p:nvSpPr>
          <p:cNvPr id="127" name="Doc Friuli Isonzo"/>
          <p:cNvSpPr txBox="1"/>
          <p:nvPr/>
        </p:nvSpPr>
        <p:spPr>
          <a:xfrm>
            <a:off x="3960235" y="2827722"/>
            <a:ext cx="5241503" cy="4441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8100" tIns="38100" rIns="38100" bIns="38100">
            <a:spAutoFit/>
          </a:bodyPr>
          <a:lstStyle>
            <a:lvl1pPr algn="l">
              <a:lnSpc>
                <a:spcPts val="2800"/>
              </a:lnSpc>
              <a:defRPr sz="2350" cap="small" spc="94">
                <a:latin typeface="Adobe Garamond Pro"/>
                <a:ea typeface="Adobe Garamond Pro"/>
                <a:cs typeface="Adobe Garamond Pro"/>
                <a:sym typeface="Adobe Garamond Pro"/>
              </a:defRPr>
            </a:lvl1pPr>
          </a:lstStyle>
          <a:p>
            <a:r>
              <a:rPr lang="it-IT" sz="2400" i="1" dirty="0">
                <a:latin typeface="Baskerville Old Face" panose="02020602080505020303" pitchFamily="18" charset="0"/>
              </a:rPr>
              <a:t>doc </a:t>
            </a:r>
            <a:r>
              <a:rPr lang="it-IT" sz="2400" i="1" dirty="0" err="1">
                <a:latin typeface="Baskerville Old Face" panose="02020602080505020303" pitchFamily="18" charset="0"/>
              </a:rPr>
              <a:t>friuli</a:t>
            </a:r>
            <a:r>
              <a:rPr lang="it-IT" sz="2400" i="1" dirty="0">
                <a:latin typeface="Baskerville Old Face" panose="02020602080505020303" pitchFamily="18" charset="0"/>
              </a:rPr>
              <a:t> </a:t>
            </a:r>
            <a:r>
              <a:rPr lang="it-IT" sz="2400" i="1" dirty="0" err="1">
                <a:latin typeface="Baskerville Old Face" panose="02020602080505020303" pitchFamily="18" charset="0"/>
              </a:rPr>
              <a:t>isonzo</a:t>
            </a:r>
            <a:endParaRPr sz="2400" i="1" dirty="0">
              <a:latin typeface="Baskerville Old Face" panose="02020602080505020303" pitchFamily="18" charset="0"/>
            </a:endParaRPr>
          </a:p>
        </p:txBody>
      </p:sp>
      <p:pic>
        <p:nvPicPr>
          <p:cNvPr id="130" name="abbinamento" descr="abbinament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6079" y="10566910"/>
            <a:ext cx="281792" cy="28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1" name="colore-olfatto-sensazione gustativa-temperatura servizio" descr="colore-olfatto-sensazione gustativa-temperatura servizio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2592" y="9244527"/>
            <a:ext cx="248769" cy="28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2" name="vinificazione" descr="vinificazion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97047" y="7933082"/>
            <a:ext cx="379861" cy="28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3" name="impianto" descr="impianto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00447" y="6933334"/>
            <a:ext cx="313065" cy="28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4" name="esposizione" descr="esposizione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07828" y="6053881"/>
            <a:ext cx="298305" cy="28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6" name="alcol" descr="alcol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40988" y="5274291"/>
            <a:ext cx="251653" cy="28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zona-allevamento-vendemmia" descr="zona-allevamento-vendemmia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81388" y="4587506"/>
            <a:ext cx="329976" cy="28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8" name="vitigno" descr="vitigno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240988" y="3913965"/>
            <a:ext cx="210776" cy="28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357" y="157613"/>
            <a:ext cx="2311749" cy="1588869"/>
          </a:xfrm>
          <a:prstGeom prst="rect">
            <a:avLst/>
          </a:prstGeom>
        </p:spPr>
      </p:pic>
      <p:sp>
        <p:nvSpPr>
          <p:cNvPr id="21" name="CasellaDiTesto 20"/>
          <p:cNvSpPr txBox="1"/>
          <p:nvPr/>
        </p:nvSpPr>
        <p:spPr>
          <a:xfrm>
            <a:off x="3960235" y="1967069"/>
            <a:ext cx="5241504" cy="100027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ctr">
            <a:spAutoFit/>
          </a:bodyPr>
          <a:lstStyle/>
          <a:p>
            <a:pPr marL="0" marR="0" indent="0" algn="l" defTabSz="77893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6000" b="1" dirty="0">
                <a:latin typeface="Baskerville Old Face" panose="02020602080505020303" pitchFamily="18" charset="0"/>
              </a:rPr>
              <a:t>Sauvignon </a:t>
            </a:r>
            <a:r>
              <a:rPr lang="it-IT" sz="6000" b="1" dirty="0" err="1">
                <a:latin typeface="Baskerville Old Face" panose="02020602080505020303" pitchFamily="18" charset="0"/>
              </a:rPr>
              <a:t>Blanc</a:t>
            </a:r>
            <a:endParaRPr kumimoji="0" lang="it-IT" sz="6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Baskerville Old Face" panose="02020602080505020303" pitchFamily="18" charset="0"/>
              <a:sym typeface="Helvetica Neue Medium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680999" y="3915664"/>
            <a:ext cx="4443686" cy="29238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ctr">
            <a:spAutoFit/>
          </a:bodyPr>
          <a:lstStyle/>
          <a:p>
            <a:pPr marL="0" marR="0" indent="0" algn="l" defTabSz="77893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1400" dirty="0">
                <a:latin typeface="Baskerville Old Face" panose="02020602080505020303" pitchFamily="18" charset="0"/>
              </a:rPr>
              <a:t>Sauvignon </a:t>
            </a:r>
            <a:r>
              <a:rPr lang="it-IT" sz="1400" dirty="0" err="1">
                <a:latin typeface="Baskerville Old Face" panose="02020602080505020303" pitchFamily="18" charset="0"/>
              </a:rPr>
              <a:t>Blanc</a:t>
            </a:r>
            <a:r>
              <a:rPr lang="it-IT" sz="1400" dirty="0">
                <a:latin typeface="Baskerville Old Face" panose="02020602080505020303" pitchFamily="18" charset="0"/>
              </a:rPr>
              <a:t> 100%</a:t>
            </a:r>
            <a:endParaRPr kumimoji="0" lang="it-IT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Baskerville Old Face" panose="02020602080505020303" pitchFamily="18" charset="0"/>
              <a:sym typeface="Helvetica Neue Medium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4680999" y="4482347"/>
            <a:ext cx="4443686" cy="5078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ctr">
            <a:spAutoFit/>
          </a:bodyPr>
          <a:lstStyle/>
          <a:p>
            <a:pPr algn="l"/>
            <a:r>
              <a:rPr kumimoji="0" lang="it-IT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 Old Face" panose="02020602080505020303" pitchFamily="18" charset="0"/>
                <a:sym typeface="Helvetica Neue Medium"/>
              </a:rPr>
              <a:t>Villa Locatelli </a:t>
            </a:r>
            <a:r>
              <a:rPr lang="it-IT" sz="1400" dirty="0"/>
              <a:t>~ </a:t>
            </a:r>
            <a:r>
              <a:rPr lang="it-IT" sz="1400" dirty="0">
                <a:latin typeface="Baskerville Old Face" panose="02020602080505020303" pitchFamily="18" charset="0"/>
              </a:rPr>
              <a:t>Allevamento a </a:t>
            </a:r>
            <a:r>
              <a:rPr lang="it-IT" sz="1400" dirty="0" err="1">
                <a:latin typeface="Baskerville Old Face" panose="02020602080505020303" pitchFamily="18" charset="0"/>
              </a:rPr>
              <a:t>Guyot</a:t>
            </a:r>
            <a:r>
              <a:rPr lang="it-IT" sz="1400" dirty="0">
                <a:latin typeface="Baskerville Old Face" panose="02020602080505020303" pitchFamily="18" charset="0"/>
              </a:rPr>
              <a:t> </a:t>
            </a:r>
            <a:r>
              <a:rPr lang="it-IT" sz="1400" dirty="0"/>
              <a:t>~ </a:t>
            </a:r>
            <a:r>
              <a:rPr lang="it-IT" sz="1400" dirty="0">
                <a:latin typeface="Baskerville Old Face" panose="02020602080505020303" pitchFamily="18" charset="0"/>
              </a:rPr>
              <a:t>Vendemmia inizio settembre</a:t>
            </a:r>
            <a:endParaRPr kumimoji="0" lang="it-IT" sz="1400" b="0" i="0" u="none" strike="noStrike" kern="1200" cap="none" spc="240" normalizeH="0" dirty="0">
              <a:ln>
                <a:noFill/>
              </a:ln>
              <a:solidFill>
                <a:srgbClr val="000000"/>
              </a:solidFill>
              <a:effectLst/>
              <a:uFillTx/>
              <a:latin typeface="Baskerville Old Face" panose="02020602080505020303" pitchFamily="18" charset="0"/>
              <a:sym typeface="Helvetica Neue Medium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4680999" y="5831156"/>
            <a:ext cx="4443686" cy="7232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ctr">
            <a:spAutoFit/>
          </a:bodyPr>
          <a:lstStyle/>
          <a:p>
            <a:pPr algn="l"/>
            <a:r>
              <a:rPr lang="it-IT" sz="1400" dirty="0">
                <a:latin typeface="Baskerville Old Face" panose="02020602080505020303" pitchFamily="18" charset="0"/>
              </a:rPr>
              <a:t>Pianura con terreni poco calcarei, ricchi di argille nobili amalgamate con ghiaie rosse </a:t>
            </a:r>
            <a:r>
              <a:rPr lang="it-IT" sz="1400" dirty="0"/>
              <a:t>~</a:t>
            </a:r>
            <a:r>
              <a:rPr kumimoji="0" lang="it-IT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 Old Face" panose="02020602080505020303" pitchFamily="18" charset="0"/>
                <a:sym typeface="Helvetica Neue Medium"/>
              </a:rPr>
              <a:t> Esposizione Nord–Sud </a:t>
            </a:r>
            <a:r>
              <a:rPr lang="it-IT" sz="1400" dirty="0"/>
              <a:t>~</a:t>
            </a:r>
            <a:r>
              <a:rPr kumimoji="0" lang="it-IT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 Old Face" panose="02020602080505020303" pitchFamily="18" charset="0"/>
                <a:sym typeface="Helvetica Neue Medium"/>
              </a:rPr>
              <a:t> </a:t>
            </a:r>
            <a:r>
              <a:rPr lang="it-IT" sz="1400" dirty="0">
                <a:latin typeface="Baskerville Old Face" panose="02020602080505020303" pitchFamily="18" charset="0"/>
              </a:rPr>
              <a:t>47</a:t>
            </a:r>
            <a:r>
              <a:rPr kumimoji="0" lang="it-IT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 Old Face" panose="02020602080505020303" pitchFamily="18" charset="0"/>
                <a:sym typeface="Helvetica Neue Medium"/>
              </a:rPr>
              <a:t> </a:t>
            </a:r>
            <a:r>
              <a:rPr kumimoji="0" lang="it-IT" sz="14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 Old Face" panose="02020602080505020303" pitchFamily="18" charset="0"/>
                <a:sym typeface="Helvetica Neue Medium"/>
              </a:rPr>
              <a:t>m.s.l.m</a:t>
            </a:r>
            <a:r>
              <a:rPr kumimoji="0" lang="it-IT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 Old Face" panose="02020602080505020303" pitchFamily="18" charset="0"/>
                <a:sym typeface="Helvetica Neue Medium"/>
              </a:rPr>
              <a:t>. </a:t>
            </a:r>
            <a:r>
              <a:rPr lang="it-IT" sz="1400" dirty="0"/>
              <a:t>~</a:t>
            </a:r>
            <a:r>
              <a:rPr kumimoji="0" lang="it-IT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 Old Face" panose="02020602080505020303" pitchFamily="18" charset="0"/>
                <a:sym typeface="Helvetica Neue Medium"/>
              </a:rPr>
              <a:t> Area produttiva </a:t>
            </a:r>
            <a:r>
              <a:rPr lang="it-IT" sz="1400" dirty="0">
                <a:latin typeface="Baskerville Old Face" panose="02020602080505020303" pitchFamily="18" charset="0"/>
              </a:rPr>
              <a:t>8</a:t>
            </a:r>
            <a:r>
              <a:rPr kumimoji="0" lang="it-IT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 Old Face" panose="02020602080505020303" pitchFamily="18" charset="0"/>
                <a:sym typeface="Helvetica Neue Medium"/>
              </a:rPr>
              <a:t> ha</a:t>
            </a:r>
            <a:endParaRPr kumimoji="0" lang="it-IT" sz="1400" b="0" i="0" u="none" strike="noStrike" kern="1200" cap="none" spc="240" normalizeH="0" dirty="0">
              <a:ln>
                <a:noFill/>
              </a:ln>
              <a:solidFill>
                <a:srgbClr val="000000"/>
              </a:solidFill>
              <a:effectLst/>
              <a:uFillTx/>
              <a:latin typeface="Baskerville Old Face" panose="02020602080505020303" pitchFamily="18" charset="0"/>
              <a:sym typeface="Helvetica Neue Medium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4680999" y="5264473"/>
            <a:ext cx="4443686" cy="29238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ctr">
            <a:spAutoFit/>
          </a:bodyPr>
          <a:lstStyle/>
          <a:p>
            <a:pPr algn="l"/>
            <a:r>
              <a:rPr kumimoji="0" lang="it-IT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 Old Face" panose="02020602080505020303" pitchFamily="18" charset="0"/>
                <a:sym typeface="Helvetica Neue Medium"/>
              </a:rPr>
              <a:t>12</a:t>
            </a:r>
            <a:r>
              <a:rPr lang="it-IT" sz="1400">
                <a:latin typeface="Baskerville Old Face" panose="02020602080505020303" pitchFamily="18" charset="0"/>
              </a:rPr>
              <a:t>,0</a:t>
            </a:r>
            <a:r>
              <a:rPr kumimoji="0" lang="it-IT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 Old Face" panose="02020602080505020303" pitchFamily="18" charset="0"/>
                <a:sym typeface="Helvetica Neue Medium"/>
              </a:rPr>
              <a:t>%</a:t>
            </a:r>
            <a:r>
              <a:rPr kumimoji="0" lang="it-IT" sz="1400" b="0" i="0" u="none" strike="noStrike" cap="none" spc="0" normalizeH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 Old Face" panose="02020602080505020303" pitchFamily="18" charset="0"/>
                <a:sym typeface="Helvetica Neue Medium"/>
              </a:rPr>
              <a:t> </a:t>
            </a:r>
            <a:r>
              <a:rPr kumimoji="0" lang="it-IT" sz="1400" b="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 Old Face" panose="02020602080505020303" pitchFamily="18" charset="0"/>
                <a:sym typeface="Helvetica Neue Medium"/>
              </a:rPr>
              <a:t>Vol.</a:t>
            </a:r>
            <a:endParaRPr kumimoji="0" lang="it-IT" sz="1400" b="0" i="0" u="none" strike="noStrike" kern="1200" cap="none" spc="240" normalizeH="0" dirty="0">
              <a:ln>
                <a:noFill/>
              </a:ln>
              <a:solidFill>
                <a:srgbClr val="000000"/>
              </a:solidFill>
              <a:effectLst/>
              <a:uFillTx/>
              <a:latin typeface="Baskerville Old Face" panose="02020602080505020303" pitchFamily="18" charset="0"/>
              <a:sym typeface="Helvetica Neue Medium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4680999" y="6826033"/>
            <a:ext cx="4443686" cy="5078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ctr">
            <a:spAutoFit/>
          </a:bodyPr>
          <a:lstStyle/>
          <a:p>
            <a:pPr algn="l"/>
            <a:r>
              <a:rPr kumimoji="0" lang="it-IT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 Old Face" panose="02020602080505020303" pitchFamily="18" charset="0"/>
                <a:sym typeface="Helvetica Neue Medium"/>
              </a:rPr>
              <a:t>Piantato nel</a:t>
            </a:r>
            <a:r>
              <a:rPr kumimoji="0" lang="it-IT" sz="1400" b="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 Old Face" panose="02020602080505020303" pitchFamily="18" charset="0"/>
                <a:sym typeface="Helvetica Neue Medium"/>
              </a:rPr>
              <a:t> </a:t>
            </a:r>
            <a:r>
              <a:rPr lang="it-IT" sz="1400" dirty="0">
                <a:latin typeface="Baskerville Old Face" panose="02020602080505020303" pitchFamily="18" charset="0"/>
              </a:rPr>
              <a:t>2003</a:t>
            </a:r>
            <a:r>
              <a:rPr kumimoji="0" lang="it-IT" sz="1400" b="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 Old Face" panose="02020602080505020303" pitchFamily="18" charset="0"/>
                <a:sym typeface="Helvetica Neue Medium"/>
              </a:rPr>
              <a:t> </a:t>
            </a:r>
            <a:r>
              <a:rPr lang="it-IT" sz="1400" dirty="0"/>
              <a:t>~</a:t>
            </a:r>
            <a:r>
              <a:rPr kumimoji="0" lang="it-IT" sz="1400" b="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 Old Face" panose="02020602080505020303" pitchFamily="18" charset="0"/>
                <a:sym typeface="Helvetica Neue Medium"/>
              </a:rPr>
              <a:t> Densità impianto 7.200 ceppi/ha </a:t>
            </a:r>
            <a:r>
              <a:rPr lang="it-IT" sz="1400" dirty="0"/>
              <a:t>~</a:t>
            </a:r>
            <a:r>
              <a:rPr kumimoji="0" lang="it-IT" sz="1400" b="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 Old Face" panose="02020602080505020303" pitchFamily="18" charset="0"/>
                <a:sym typeface="Helvetica Neue Medium"/>
              </a:rPr>
              <a:t> Resa </a:t>
            </a:r>
            <a:r>
              <a:rPr lang="it-IT" sz="1400" dirty="0">
                <a:latin typeface="Baskerville Old Face" panose="02020602080505020303" pitchFamily="18" charset="0"/>
              </a:rPr>
              <a:t>90</a:t>
            </a:r>
            <a:r>
              <a:rPr kumimoji="0" lang="it-IT" sz="1400" b="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 Old Face" panose="02020602080505020303" pitchFamily="18" charset="0"/>
                <a:sym typeface="Helvetica Neue Medium"/>
              </a:rPr>
              <a:t> quintali/ha </a:t>
            </a:r>
            <a:r>
              <a:rPr lang="it-IT" sz="1400" dirty="0"/>
              <a:t>~</a:t>
            </a:r>
            <a:r>
              <a:rPr kumimoji="0" lang="it-IT" sz="1400" b="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 Old Face" panose="02020602080505020303" pitchFamily="18" charset="0"/>
                <a:sym typeface="Helvetica Neue Medium"/>
              </a:rPr>
              <a:t> Numero bottiglie </a:t>
            </a:r>
            <a:r>
              <a:rPr lang="it-IT" sz="1400" dirty="0">
                <a:latin typeface="Baskerville Old Face" panose="02020602080505020303" pitchFamily="18" charset="0"/>
              </a:rPr>
              <a:t>65.000</a:t>
            </a:r>
            <a:endParaRPr kumimoji="0" lang="it-IT" sz="1400" b="0" i="0" u="none" strike="noStrike" kern="1200" cap="none" spc="240" normalizeH="0" dirty="0">
              <a:ln>
                <a:noFill/>
              </a:ln>
              <a:solidFill>
                <a:srgbClr val="000000"/>
              </a:solidFill>
              <a:effectLst/>
              <a:uFillTx/>
              <a:latin typeface="Baskerville Old Face" panose="02020602080505020303" pitchFamily="18" charset="0"/>
              <a:sym typeface="Helvetica Neue Medium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4680999" y="7605466"/>
            <a:ext cx="4443686" cy="93871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ctr">
            <a:spAutoFit/>
          </a:bodyPr>
          <a:lstStyle/>
          <a:p>
            <a:pPr algn="l"/>
            <a:r>
              <a:rPr lang="it-IT" sz="1400" dirty="0">
                <a:latin typeface="Baskerville Old Face" panose="02020602080505020303" pitchFamily="18" charset="0"/>
              </a:rPr>
              <a:t>Dopo una breve macerazione a freddo, la fermentazione del mosto avviene a temperatura controllata. </a:t>
            </a:r>
          </a:p>
          <a:p>
            <a:pPr algn="l"/>
            <a:r>
              <a:rPr lang="it-IT" sz="1400" dirty="0">
                <a:latin typeface="Baskerville Old Face" panose="02020602080505020303" pitchFamily="18" charset="0"/>
              </a:rPr>
              <a:t>Successivamente il vino viene fatto riposare per 5 mesi in contenitori in acciaio inox.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4680999" y="8815787"/>
            <a:ext cx="4443686" cy="115416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ctr">
            <a:spAutoFit/>
          </a:bodyPr>
          <a:lstStyle/>
          <a:p>
            <a:pPr algn="l"/>
            <a:r>
              <a:rPr lang="it-IT" sz="1400" dirty="0">
                <a:latin typeface="Baskerville Old Face" panose="02020602080505020303" pitchFamily="18" charset="0"/>
              </a:rPr>
              <a:t>Giallo paglierino con riflessi dorati.</a:t>
            </a:r>
          </a:p>
          <a:p>
            <a:pPr algn="l"/>
            <a:r>
              <a:rPr lang="it-IT" sz="1400" dirty="0">
                <a:latin typeface="Baskerville Old Face" panose="02020602080505020303" pitchFamily="18" charset="0"/>
              </a:rPr>
              <a:t>Intenso, aromatico con note di peperone e foglia di pomodoro, ananas e pesca bianca; note di menta, rosmarino, maggiorana e timo.</a:t>
            </a:r>
          </a:p>
          <a:p>
            <a:pPr algn="l"/>
            <a:r>
              <a:rPr lang="it-IT" sz="1400" dirty="0">
                <a:latin typeface="Baskerville Old Face" panose="02020602080505020303" pitchFamily="18" charset="0"/>
              </a:rPr>
              <a:t>Secco e di media struttura; elegante, caldo e ben equilibrato. </a:t>
            </a:r>
          </a:p>
        </p:txBody>
      </p:sp>
      <p:sp>
        <p:nvSpPr>
          <p:cNvPr id="28" name="CasellaDiTesto 27"/>
          <p:cNvSpPr txBox="1"/>
          <p:nvPr/>
        </p:nvSpPr>
        <p:spPr>
          <a:xfrm>
            <a:off x="4680999" y="10241551"/>
            <a:ext cx="4443686" cy="93871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ctr">
            <a:spAutoFit/>
          </a:bodyPr>
          <a:lstStyle/>
          <a:p>
            <a:pPr algn="l"/>
            <a:r>
              <a:rPr lang="it-IT" sz="1400" dirty="0">
                <a:latin typeface="Baskerville Old Face" panose="02020602080505020303" pitchFamily="18" charset="0"/>
              </a:rPr>
              <a:t>Ideale da solo o salumi affumicati, finocchiona Toscana, salmone affumicato, timballi di verdure saporite e asparagi; trota di San Daniele agli agrumi.</a:t>
            </a:r>
          </a:p>
          <a:p>
            <a:pPr algn="l"/>
            <a:r>
              <a:rPr lang="it-IT" sz="1400" dirty="0">
                <a:latin typeface="Baskerville Old Face" panose="02020602080505020303" pitchFamily="18" charset="0"/>
              </a:rPr>
              <a:t>Temperatura di servizio 8 - 9 °C</a:t>
            </a:r>
          </a:p>
        </p:txBody>
      </p:sp>
      <p:sp>
        <p:nvSpPr>
          <p:cNvPr id="29" name="Doc Friuli Isonzo"/>
          <p:cNvSpPr txBox="1"/>
          <p:nvPr/>
        </p:nvSpPr>
        <p:spPr>
          <a:xfrm>
            <a:off x="3960235" y="3171205"/>
            <a:ext cx="5276080" cy="4360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8100" tIns="38100" rIns="38100" bIns="38100">
            <a:spAutoFit/>
          </a:bodyPr>
          <a:lstStyle>
            <a:lvl1pPr algn="l">
              <a:lnSpc>
                <a:spcPts val="2800"/>
              </a:lnSpc>
              <a:defRPr sz="2350" cap="small" spc="94">
                <a:latin typeface="Adobe Garamond Pro"/>
                <a:ea typeface="Adobe Garamond Pro"/>
                <a:cs typeface="Adobe Garamond Pro"/>
                <a:sym typeface="Adobe Garamond Pro"/>
              </a:defRPr>
            </a:lvl1pPr>
          </a:lstStyle>
          <a:p>
            <a:r>
              <a:rPr lang="it-IT" sz="2400" b="1" dirty="0">
                <a:latin typeface="Baskerville Old Face" panose="02020602080505020303" pitchFamily="18" charset="0"/>
              </a:rPr>
              <a:t>VILLA LOCATELLI</a:t>
            </a:r>
            <a:endParaRPr sz="2400" b="1" dirty="0">
              <a:latin typeface="Baskerville Old Face" panose="02020602080505020303" pitchFamily="18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680999" y="11449211"/>
            <a:ext cx="4981161" cy="29238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ctr">
            <a:spAutoFit/>
          </a:bodyPr>
          <a:lstStyle/>
          <a:p>
            <a:pPr algn="l"/>
            <a:r>
              <a:rPr lang="it-IT" sz="1400" dirty="0">
                <a:latin typeface="Baskerville Old Face" panose="02020602080505020303" pitchFamily="18" charset="0"/>
              </a:rPr>
              <a:t>CONCOURS MONDIAL DU SAUVIGNON </a:t>
            </a:r>
            <a:r>
              <a:rPr lang="it-IT" sz="1400" dirty="0"/>
              <a:t>~</a:t>
            </a:r>
            <a:r>
              <a:rPr lang="it-IT" sz="1400" dirty="0">
                <a:latin typeface="Baskerville Old Face" panose="02020602080505020303" pitchFamily="18" charset="0"/>
              </a:rPr>
              <a:t> GOLD MEDAL</a:t>
            </a:r>
          </a:p>
        </p:txBody>
      </p:sp>
      <p:pic>
        <p:nvPicPr>
          <p:cNvPr id="31" name="riconoscimenti" descr="riconoscimenti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288998" y="11447820"/>
            <a:ext cx="195955" cy="28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2" name="Immagine 31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867"/>
          <a:stretch/>
        </p:blipFill>
        <p:spPr>
          <a:xfrm>
            <a:off x="3052814" y="2074550"/>
            <a:ext cx="768097" cy="785312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8930" y="284614"/>
            <a:ext cx="1562100" cy="156210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>
        <a:spAutoFit/>
      </a:bodyPr>
      <a:lstStyle>
        <a:defPPr marL="0" marR="0" indent="0" algn="ctr" defTabSz="77893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>
        <a:spAutoFit/>
      </a:bodyPr>
      <a:lstStyle>
        <a:defPPr marL="0" marR="0" indent="0" algn="ctr" defTabSz="77893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>
        <a:spAutoFit/>
      </a:bodyPr>
      <a:lstStyle>
        <a:defPPr marL="0" marR="0" indent="0" algn="ctr" defTabSz="77893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>
        <a:spAutoFit/>
      </a:bodyPr>
      <a:lstStyle>
        <a:defPPr marL="0" marR="0" indent="0" algn="ctr" defTabSz="77893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987</TotalTime>
  <Words>237</Words>
  <Application>Microsoft Office PowerPoint</Application>
  <PresentationFormat>Personalizzato</PresentationFormat>
  <Paragraphs>17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Baskerville Old Face</vt:lpstr>
      <vt:lpstr>Helvetica Neue</vt:lpstr>
      <vt:lpstr>Helvetica Neue Light</vt:lpstr>
      <vt:lpstr>Helvetica Neue Medium</vt:lpstr>
      <vt:lpstr>White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sir_armando sir_armando</dc:creator>
  <cp:lastModifiedBy>Elena</cp:lastModifiedBy>
  <cp:revision>116</cp:revision>
  <cp:lastPrinted>2021-08-20T13:14:06Z</cp:lastPrinted>
  <dcterms:modified xsi:type="dcterms:W3CDTF">2025-07-02T14:46:21Z</dcterms:modified>
</cp:coreProperties>
</file>