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61" r:id="rId2"/>
  </p:sldIdLst>
  <p:sldSz cx="9753600" cy="13004800"/>
  <p:notesSz cx="6797675" cy="9926638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77893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1pPr>
    <a:lvl2pPr marL="0" marR="0" indent="0" algn="ctr" defTabSz="77893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2pPr>
    <a:lvl3pPr marL="0" marR="0" indent="0" algn="ctr" defTabSz="77893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3pPr>
    <a:lvl4pPr marL="0" marR="0" indent="0" algn="ctr" defTabSz="77893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4pPr>
    <a:lvl5pPr marL="0" marR="0" indent="0" algn="ctr" defTabSz="77893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5pPr>
    <a:lvl6pPr marL="0" marR="0" indent="0" algn="ctr" defTabSz="77893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6pPr>
    <a:lvl7pPr marL="0" marR="0" indent="0" algn="ctr" defTabSz="77893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7pPr>
    <a:lvl8pPr marL="0" marR="0" indent="0" algn="ctr" defTabSz="77893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8pPr>
    <a:lvl9pPr marL="0" marR="0" indent="0" algn="ctr" defTabSz="77893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FFF"/>
          </a:solidFill>
        </a:fill>
      </a:tcStyle>
    </a:wholeTbl>
    <a:band2H>
      <a:tcTxStyle/>
      <a:tcStyle>
        <a:tcBdr/>
        <a:fill>
          <a:solidFill>
            <a:srgbClr val="E6F0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F0CC"/>
          </a:solidFill>
        </a:fill>
      </a:tcStyle>
    </a:wholeTbl>
    <a:band2H>
      <a:tcTxStyle/>
      <a:tcStyle>
        <a:tcBdr/>
        <a:fill>
          <a:solidFill>
            <a:srgbClr val="EAF8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9D1E1"/>
          </a:solidFill>
        </a:fill>
      </a:tcStyle>
    </a:wholeTbl>
    <a:band2H>
      <a:tcTxStyle/>
      <a:tcStyle>
        <a:tcBdr/>
        <a:fill>
          <a:solidFill>
            <a:srgbClr val="FCE9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84"/>
    <p:restoredTop sz="94689"/>
  </p:normalViewPr>
  <p:slideViewPr>
    <p:cSldViewPr snapToGrid="0">
      <p:cViewPr varScale="1">
        <p:scale>
          <a:sx n="58" d="100"/>
          <a:sy n="58" d="100"/>
        </p:scale>
        <p:origin x="315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>
            <a:spLocks noGrp="1" noRot="1" noChangeAspect="1"/>
          </p:cNvSpPr>
          <p:nvPr>
            <p:ph type="sldImg"/>
          </p:nvPr>
        </p:nvSpPr>
        <p:spPr>
          <a:xfrm>
            <a:off x="2003425" y="744538"/>
            <a:ext cx="2790825" cy="372268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" name="Shape 18"/>
          <p:cNvSpPr>
            <a:spLocks noGrp="1"/>
          </p:cNvSpPr>
          <p:nvPr>
            <p:ph type="body" sz="quarter" idx="1"/>
          </p:nvPr>
        </p:nvSpPr>
        <p:spPr>
          <a:xfrm>
            <a:off x="906357" y="4715153"/>
            <a:ext cx="4984962" cy="446698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24993434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Testo"/>
          <p:cNvSpPr txBox="1">
            <a:spLocks noGrp="1"/>
          </p:cNvSpPr>
          <p:nvPr>
            <p:ph type="title"/>
          </p:nvPr>
        </p:nvSpPr>
        <p:spPr>
          <a:xfrm>
            <a:off x="1461346" y="1856875"/>
            <a:ext cx="7802881" cy="23702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8100" tIns="38100" rIns="38100" bIns="38100" anchor="ctr">
            <a:normAutofit/>
          </a:bodyPr>
          <a:lstStyle/>
          <a:p>
            <a:r>
              <a:t>Titolo Testo</a:t>
            </a:r>
          </a:p>
        </p:txBody>
      </p:sp>
      <p:sp>
        <p:nvSpPr>
          <p:cNvPr id="3" name="Corpo livello uno…"/>
          <p:cNvSpPr txBox="1">
            <a:spLocks noGrp="1"/>
          </p:cNvSpPr>
          <p:nvPr>
            <p:ph type="body" idx="1"/>
          </p:nvPr>
        </p:nvSpPr>
        <p:spPr>
          <a:xfrm>
            <a:off x="5444066" y="4227083"/>
            <a:ext cx="3820161" cy="83075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8100" tIns="38100" rIns="38100" bIns="38100" anchor="ctr">
            <a:normAutofit/>
          </a:bodyPr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4" name="Numero diapositiva"/>
          <p:cNvSpPr txBox="1">
            <a:spLocks noGrp="1"/>
          </p:cNvSpPr>
          <p:nvPr>
            <p:ph type="sldNum" sz="quarter" idx="2"/>
          </p:nvPr>
        </p:nvSpPr>
        <p:spPr>
          <a:xfrm>
            <a:off x="4688585" y="9817100"/>
            <a:ext cx="371349" cy="309118"/>
          </a:xfrm>
          <a:prstGeom prst="rect">
            <a:avLst/>
          </a:prstGeom>
          <a:ln w="12700">
            <a:miter lim="400000"/>
          </a:ln>
        </p:spPr>
        <p:txBody>
          <a:bodyPr wrap="none" lIns="38100" tIns="38100" rIns="38100" bIns="38100">
            <a:spAutoFit/>
          </a:bodyPr>
          <a:lstStyle>
            <a:lvl1pPr>
              <a:defRPr sz="20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 spd="med"/>
  <p:txStyles>
    <p:titleStyle>
      <a:lvl1pPr marL="0" marR="0" indent="0" algn="ctr" defTabSz="7789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600" b="0" i="0" u="none" strike="noStrike" cap="none" spc="0" baseline="0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1pPr>
      <a:lvl2pPr marL="0" marR="0" indent="0" algn="ctr" defTabSz="7789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600" b="0" i="0" u="none" strike="noStrike" cap="none" spc="0" baseline="0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2pPr>
      <a:lvl3pPr marL="0" marR="0" indent="0" algn="ctr" defTabSz="7789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600" b="0" i="0" u="none" strike="noStrike" cap="none" spc="0" baseline="0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3pPr>
      <a:lvl4pPr marL="0" marR="0" indent="0" algn="ctr" defTabSz="7789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600" b="0" i="0" u="none" strike="noStrike" cap="none" spc="0" baseline="0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4pPr>
      <a:lvl5pPr marL="0" marR="0" indent="0" algn="ctr" defTabSz="7789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600" b="0" i="0" u="none" strike="noStrike" cap="none" spc="0" baseline="0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5pPr>
      <a:lvl6pPr marL="0" marR="0" indent="0" algn="ctr" defTabSz="7789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600" b="0" i="0" u="none" strike="noStrike" cap="none" spc="0" baseline="0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6pPr>
      <a:lvl7pPr marL="0" marR="0" indent="0" algn="ctr" defTabSz="7789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600" b="0" i="0" u="none" strike="noStrike" cap="none" spc="0" baseline="0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7pPr>
      <a:lvl8pPr marL="0" marR="0" indent="0" algn="ctr" defTabSz="7789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600" b="0" i="0" u="none" strike="noStrike" cap="none" spc="0" baseline="0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8pPr>
      <a:lvl9pPr marL="0" marR="0" indent="0" algn="ctr" defTabSz="7789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600" b="0" i="0" u="none" strike="noStrike" cap="none" spc="0" baseline="0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9pPr>
    </p:titleStyle>
    <p:bodyStyle>
      <a:lvl1pPr marL="583406" marR="0" indent="-583406" algn="l" defTabSz="778932" rtl="0" latinLnBrk="0">
        <a:lnSpc>
          <a:spcPct val="100000"/>
        </a:lnSpc>
        <a:spcBef>
          <a:spcPts val="5600"/>
        </a:spcBef>
        <a:spcAft>
          <a:spcPts val="0"/>
        </a:spcAft>
        <a:buClrTx/>
        <a:buSzPct val="145000"/>
        <a:buFontTx/>
        <a:buChar char="•"/>
        <a:tabLst/>
        <a:defRPr sz="4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1pPr>
      <a:lvl2pPr marL="1027905" marR="0" indent="-583406" algn="l" defTabSz="778932" rtl="0" latinLnBrk="0">
        <a:lnSpc>
          <a:spcPct val="100000"/>
        </a:lnSpc>
        <a:spcBef>
          <a:spcPts val="5600"/>
        </a:spcBef>
        <a:spcAft>
          <a:spcPts val="0"/>
        </a:spcAft>
        <a:buClrTx/>
        <a:buSzPct val="145000"/>
        <a:buFontTx/>
        <a:buChar char="•"/>
        <a:tabLst/>
        <a:defRPr sz="4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2pPr>
      <a:lvl3pPr marL="1472405" marR="0" indent="-583405" algn="l" defTabSz="778932" rtl="0" latinLnBrk="0">
        <a:lnSpc>
          <a:spcPct val="100000"/>
        </a:lnSpc>
        <a:spcBef>
          <a:spcPts val="5600"/>
        </a:spcBef>
        <a:spcAft>
          <a:spcPts val="0"/>
        </a:spcAft>
        <a:buClrTx/>
        <a:buSzPct val="145000"/>
        <a:buFontTx/>
        <a:buChar char="•"/>
        <a:tabLst/>
        <a:defRPr sz="4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3pPr>
      <a:lvl4pPr marL="1916906" marR="0" indent="-583406" algn="l" defTabSz="778932" rtl="0" latinLnBrk="0">
        <a:lnSpc>
          <a:spcPct val="100000"/>
        </a:lnSpc>
        <a:spcBef>
          <a:spcPts val="5600"/>
        </a:spcBef>
        <a:spcAft>
          <a:spcPts val="0"/>
        </a:spcAft>
        <a:buClrTx/>
        <a:buSzPct val="145000"/>
        <a:buFontTx/>
        <a:buChar char="•"/>
        <a:tabLst/>
        <a:defRPr sz="4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4pPr>
      <a:lvl5pPr marL="2361406" marR="0" indent="-583406" algn="l" defTabSz="778932" rtl="0" latinLnBrk="0">
        <a:lnSpc>
          <a:spcPct val="100000"/>
        </a:lnSpc>
        <a:spcBef>
          <a:spcPts val="5600"/>
        </a:spcBef>
        <a:spcAft>
          <a:spcPts val="0"/>
        </a:spcAft>
        <a:buClrTx/>
        <a:buSzPct val="145000"/>
        <a:buFontTx/>
        <a:buChar char="•"/>
        <a:tabLst/>
        <a:defRPr sz="4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5pPr>
      <a:lvl6pPr marL="2805906" marR="0" indent="-583406" algn="l" defTabSz="778932" rtl="0" latinLnBrk="0">
        <a:lnSpc>
          <a:spcPct val="100000"/>
        </a:lnSpc>
        <a:spcBef>
          <a:spcPts val="5600"/>
        </a:spcBef>
        <a:spcAft>
          <a:spcPts val="0"/>
        </a:spcAft>
        <a:buClrTx/>
        <a:buSzPct val="145000"/>
        <a:buFontTx/>
        <a:buChar char="•"/>
        <a:tabLst/>
        <a:defRPr sz="4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6pPr>
      <a:lvl7pPr marL="3250406" marR="0" indent="-583406" algn="l" defTabSz="778932" rtl="0" latinLnBrk="0">
        <a:lnSpc>
          <a:spcPct val="100000"/>
        </a:lnSpc>
        <a:spcBef>
          <a:spcPts val="5600"/>
        </a:spcBef>
        <a:spcAft>
          <a:spcPts val="0"/>
        </a:spcAft>
        <a:buClrTx/>
        <a:buSzPct val="145000"/>
        <a:buFontTx/>
        <a:buChar char="•"/>
        <a:tabLst/>
        <a:defRPr sz="4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7pPr>
      <a:lvl8pPr marL="3694905" marR="0" indent="-583406" algn="l" defTabSz="778932" rtl="0" latinLnBrk="0">
        <a:lnSpc>
          <a:spcPct val="100000"/>
        </a:lnSpc>
        <a:spcBef>
          <a:spcPts val="5600"/>
        </a:spcBef>
        <a:spcAft>
          <a:spcPts val="0"/>
        </a:spcAft>
        <a:buClrTx/>
        <a:buSzPct val="145000"/>
        <a:buFontTx/>
        <a:buChar char="•"/>
        <a:tabLst/>
        <a:defRPr sz="4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8pPr>
      <a:lvl9pPr marL="4139405" marR="0" indent="-583405" algn="l" defTabSz="778932" rtl="0" latinLnBrk="0">
        <a:lnSpc>
          <a:spcPct val="100000"/>
        </a:lnSpc>
        <a:spcBef>
          <a:spcPts val="5600"/>
        </a:spcBef>
        <a:spcAft>
          <a:spcPts val="0"/>
        </a:spcAft>
        <a:buClrTx/>
        <a:buSzPct val="145000"/>
        <a:buFontTx/>
        <a:buChar char="•"/>
        <a:tabLst/>
        <a:defRPr sz="4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9pPr>
    </p:bodyStyle>
    <p:otherStyle>
      <a:lvl1pPr marL="0" marR="0" indent="0" algn="ctr" defTabSz="7789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0" algn="ctr" defTabSz="7789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0" algn="ctr" defTabSz="7789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0" algn="ctr" defTabSz="7789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0" algn="ctr" defTabSz="7789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0" algn="ctr" defTabSz="7789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0" algn="ctr" defTabSz="7789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0" algn="ctr" defTabSz="7789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0" algn="ctr" defTabSz="7789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88" t="1139" r="26722"/>
          <a:stretch/>
        </p:blipFill>
        <p:spPr>
          <a:xfrm>
            <a:off x="442215" y="829733"/>
            <a:ext cx="3764017" cy="11512210"/>
          </a:xfrm>
          <a:prstGeom prst="rect">
            <a:avLst/>
          </a:prstGeom>
        </p:spPr>
      </p:pic>
      <p:sp>
        <p:nvSpPr>
          <p:cNvPr id="32" name="fascia"/>
          <p:cNvSpPr/>
          <p:nvPr/>
        </p:nvSpPr>
        <p:spPr>
          <a:xfrm>
            <a:off x="1692" y="12421658"/>
            <a:ext cx="9750216" cy="583540"/>
          </a:xfrm>
          <a:prstGeom prst="rect">
            <a:avLst/>
          </a:prstGeom>
          <a:gradFill>
            <a:gsLst>
              <a:gs pos="186">
                <a:srgbClr val="F7E998"/>
              </a:gs>
              <a:gs pos="20129">
                <a:srgbClr val="DBCD85"/>
              </a:gs>
              <a:gs pos="46754">
                <a:srgbClr val="BFB273"/>
              </a:gs>
              <a:gs pos="87691">
                <a:srgbClr val="9B8756"/>
              </a:gs>
              <a:gs pos="100000">
                <a:srgbClr val="876E45"/>
              </a:gs>
            </a:gsLst>
            <a:path path="circle">
              <a:fillToRect l="37721" t="-19636" r="62278" b="119636"/>
            </a:path>
          </a:gra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2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21" name="TENUTA DI ANGORIS S.r.l. Società Agricola ~ Sede legale ed amministrativa: Località Angoris 7 ~ 34071 Cormons (Go) ~ Tel. (+39) 0481.60923 ~ E-mail: info@angoris.it ~ Website: www.angoris.it"/>
          <p:cNvSpPr txBox="1"/>
          <p:nvPr/>
        </p:nvSpPr>
        <p:spPr>
          <a:xfrm rot="4926">
            <a:off x="139" y="12604567"/>
            <a:ext cx="9750187" cy="2154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8100" tIns="38100" rIns="38100" bIns="38100" anchor="ctr">
            <a:spAutoFit/>
          </a:bodyPr>
          <a:lstStyle>
            <a:lvl1pPr defTabSz="457200">
              <a:defRPr sz="800" b="1" spc="8">
                <a:solidFill>
                  <a:srgbClr val="FFFFFF"/>
                </a:solidFill>
                <a:latin typeface="Adobe Garamond Pro"/>
                <a:ea typeface="Adobe Garamond Pro"/>
                <a:cs typeface="Adobe Garamond Pro"/>
                <a:sym typeface="Adobe Garamond Pro"/>
              </a:defRPr>
            </a:lvl1pPr>
          </a:lstStyle>
          <a:p>
            <a:r>
              <a:rPr lang="it-IT" sz="900" dirty="0">
                <a:solidFill>
                  <a:schemeClr val="tx1"/>
                </a:solidFill>
              </a:rPr>
              <a:t>TENUTA DI ANGORIS ~ Località Angoris 7 ~ 34071 ~ Cormons (GO) ~ Italy ~ </a:t>
            </a:r>
            <a:r>
              <a:rPr lang="it-IT" sz="900" dirty="0" err="1">
                <a:solidFill>
                  <a:schemeClr val="tx1"/>
                </a:solidFill>
              </a:rPr>
              <a:t>Ph</a:t>
            </a:r>
            <a:r>
              <a:rPr lang="it-IT" sz="900" dirty="0">
                <a:solidFill>
                  <a:schemeClr val="tx1"/>
                </a:solidFill>
              </a:rPr>
              <a:t>. (+39) 0481.60923 ~ E-mail: info@angoris.it ~ Website: www.angoris.com</a:t>
            </a:r>
          </a:p>
        </p:txBody>
      </p:sp>
      <p:sp>
        <p:nvSpPr>
          <p:cNvPr id="127" name="Doc Friuli Isonzo"/>
          <p:cNvSpPr txBox="1"/>
          <p:nvPr/>
        </p:nvSpPr>
        <p:spPr>
          <a:xfrm>
            <a:off x="4104167" y="2827722"/>
            <a:ext cx="5241503" cy="4441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8100" tIns="38100" rIns="38100" bIns="38100">
            <a:spAutoFit/>
          </a:bodyPr>
          <a:lstStyle>
            <a:lvl1pPr algn="l">
              <a:lnSpc>
                <a:spcPts val="2800"/>
              </a:lnSpc>
              <a:defRPr sz="2350" cap="small" spc="94">
                <a:latin typeface="Adobe Garamond Pro"/>
                <a:ea typeface="Adobe Garamond Pro"/>
                <a:cs typeface="Adobe Garamond Pro"/>
                <a:sym typeface="Adobe Garamond Pro"/>
              </a:defRPr>
            </a:lvl1pPr>
          </a:lstStyle>
          <a:p>
            <a:r>
              <a:rPr lang="it-IT" sz="2400" i="1" dirty="0">
                <a:latin typeface="Baskerville Old Face" panose="02020602080505020303" pitchFamily="18" charset="0"/>
              </a:rPr>
              <a:t>doc </a:t>
            </a:r>
            <a:r>
              <a:rPr lang="it-IT" sz="2400" i="1" dirty="0" err="1">
                <a:latin typeface="Baskerville Old Face" panose="02020602080505020303" pitchFamily="18" charset="0"/>
              </a:rPr>
              <a:t>friuli</a:t>
            </a:r>
            <a:r>
              <a:rPr lang="it-IT" sz="2400" i="1" dirty="0">
                <a:latin typeface="Baskerville Old Face" panose="02020602080505020303" pitchFamily="18" charset="0"/>
              </a:rPr>
              <a:t> </a:t>
            </a:r>
            <a:r>
              <a:rPr lang="it-IT" sz="2400" i="1" dirty="0" err="1">
                <a:latin typeface="Baskerville Old Face" panose="02020602080505020303" pitchFamily="18" charset="0"/>
              </a:rPr>
              <a:t>isonzo</a:t>
            </a:r>
            <a:endParaRPr sz="2400" i="1" dirty="0">
              <a:latin typeface="Baskerville Old Face" panose="02020602080505020303" pitchFamily="18" charset="0"/>
            </a:endParaRPr>
          </a:p>
        </p:txBody>
      </p:sp>
      <p:pic>
        <p:nvPicPr>
          <p:cNvPr id="130" name="abbinamento" descr="abbinament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25055" y="10454733"/>
            <a:ext cx="281792" cy="28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31" name="colore-olfatto-sensazione gustativa-temperatura servizio" descr="colore-olfatto-sensazione gustativa-temperatura servizio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25055" y="9247509"/>
            <a:ext cx="248769" cy="28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32" name="vinificazione" descr="vinificazione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52609" y="7932141"/>
            <a:ext cx="379861" cy="28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33" name="impianto" descr="impianto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60759" y="6933241"/>
            <a:ext cx="313065" cy="28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34" name="esposizione" descr="esposizione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468140" y="6051828"/>
            <a:ext cx="298305" cy="28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36" name="alcol" descr="alcol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496550" y="5263021"/>
            <a:ext cx="251653" cy="28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37" name="zona-allevamento-vendemmia" descr="zona-allevamento-vendemmia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436950" y="4587506"/>
            <a:ext cx="329976" cy="28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38" name="vitigno" descr="vitigno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496550" y="3913965"/>
            <a:ext cx="210776" cy="28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9357" y="157613"/>
            <a:ext cx="2311749" cy="1588869"/>
          </a:xfrm>
          <a:prstGeom prst="rect">
            <a:avLst/>
          </a:prstGeom>
        </p:spPr>
      </p:pic>
      <p:sp>
        <p:nvSpPr>
          <p:cNvPr id="21" name="CasellaDiTesto 20"/>
          <p:cNvSpPr txBox="1"/>
          <p:nvPr/>
        </p:nvSpPr>
        <p:spPr>
          <a:xfrm>
            <a:off x="4104167" y="1967069"/>
            <a:ext cx="5241504" cy="100027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8100" tIns="38100" rIns="38100" bIns="38100" numCol="1" spcCol="38100" rtlCol="0" anchor="ctr">
            <a:spAutoFit/>
          </a:bodyPr>
          <a:lstStyle/>
          <a:p>
            <a:pPr marL="0" marR="0" indent="0" algn="l" defTabSz="77893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it-IT" sz="6000" b="1" dirty="0">
                <a:latin typeface="Baskerville Old Face" panose="02020602080505020303" pitchFamily="18" charset="0"/>
              </a:rPr>
              <a:t>Friulano</a:t>
            </a:r>
            <a:endParaRPr kumimoji="0" lang="it-IT" sz="60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Baskerville Old Face" panose="02020602080505020303" pitchFamily="18" charset="0"/>
              <a:sym typeface="Helvetica Neue Medium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4936561" y="3915664"/>
            <a:ext cx="4443686" cy="29238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8100" tIns="38100" rIns="38100" bIns="38100" numCol="1" spcCol="38100" rtlCol="0" anchor="ctr">
            <a:spAutoFit/>
          </a:bodyPr>
          <a:lstStyle/>
          <a:p>
            <a:pPr marL="0" marR="0" indent="0" algn="l" defTabSz="77893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it-IT" sz="1400" dirty="0">
                <a:latin typeface="Baskerville Old Face" panose="02020602080505020303" pitchFamily="18" charset="0"/>
              </a:rPr>
              <a:t>Friulano 100%</a:t>
            </a:r>
            <a:endParaRPr kumimoji="0" lang="it-IT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Baskerville Old Face" panose="02020602080505020303" pitchFamily="18" charset="0"/>
              <a:sym typeface="Helvetica Neue Medium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4936561" y="4482347"/>
            <a:ext cx="4443686" cy="5078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8100" tIns="38100" rIns="38100" bIns="38100" numCol="1" spcCol="38100" rtlCol="0" anchor="ctr">
            <a:spAutoFit/>
          </a:bodyPr>
          <a:lstStyle/>
          <a:p>
            <a:pPr algn="l"/>
            <a:r>
              <a:rPr kumimoji="0" lang="it-IT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Baskerville Old Face" panose="02020602080505020303" pitchFamily="18" charset="0"/>
                <a:sym typeface="Helvetica Neue Medium"/>
              </a:rPr>
              <a:t>Villa Locatelli</a:t>
            </a:r>
            <a:r>
              <a:rPr kumimoji="0" lang="it-IT" sz="1400" b="0" i="0" u="none" strike="noStrike" cap="none" spc="0" normalizeH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Baskerville Old Face" panose="02020602080505020303" pitchFamily="18" charset="0"/>
                <a:sym typeface="Helvetica Neue Medium"/>
              </a:rPr>
              <a:t> </a:t>
            </a:r>
            <a:r>
              <a:rPr lang="it-IT" sz="1400" dirty="0"/>
              <a:t>~ </a:t>
            </a:r>
            <a:r>
              <a:rPr lang="it-IT" sz="1400" dirty="0">
                <a:latin typeface="Baskerville Old Face" panose="02020602080505020303" pitchFamily="18" charset="0"/>
              </a:rPr>
              <a:t>Allevamento a </a:t>
            </a:r>
            <a:r>
              <a:rPr lang="it-IT" sz="1400" dirty="0" err="1">
                <a:latin typeface="Baskerville Old Face" panose="02020602080505020303" pitchFamily="18" charset="0"/>
              </a:rPr>
              <a:t>Sylvoz</a:t>
            </a:r>
            <a:r>
              <a:rPr lang="it-IT" sz="1400" dirty="0">
                <a:latin typeface="Baskerville Old Face" panose="02020602080505020303" pitchFamily="18" charset="0"/>
              </a:rPr>
              <a:t> e </a:t>
            </a:r>
            <a:r>
              <a:rPr lang="it-IT" sz="1400" dirty="0" err="1">
                <a:latin typeface="Baskerville Old Face" panose="02020602080505020303" pitchFamily="18" charset="0"/>
              </a:rPr>
              <a:t>Guyot</a:t>
            </a:r>
            <a:r>
              <a:rPr lang="it-IT" sz="1400" dirty="0">
                <a:latin typeface="Baskerville Old Face" panose="02020602080505020303" pitchFamily="18" charset="0"/>
              </a:rPr>
              <a:t> </a:t>
            </a:r>
            <a:r>
              <a:rPr lang="it-IT" sz="1400" dirty="0"/>
              <a:t>~ </a:t>
            </a:r>
            <a:r>
              <a:rPr lang="it-IT" sz="1400" dirty="0">
                <a:latin typeface="Baskerville Old Face" panose="02020602080505020303" pitchFamily="18" charset="0"/>
              </a:rPr>
              <a:t>Vendemmia inizio settembre</a:t>
            </a:r>
            <a:endParaRPr kumimoji="0" lang="it-IT" sz="1400" b="0" i="0" u="none" strike="noStrike" kern="1200" cap="none" spc="240" normalizeH="0" dirty="0">
              <a:ln>
                <a:noFill/>
              </a:ln>
              <a:solidFill>
                <a:srgbClr val="000000"/>
              </a:solidFill>
              <a:effectLst/>
              <a:uFillTx/>
              <a:latin typeface="Baskerville Old Face" panose="02020602080505020303" pitchFamily="18" charset="0"/>
              <a:sym typeface="Helvetica Neue Medium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4936561" y="5831156"/>
            <a:ext cx="4443686" cy="72327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8100" tIns="38100" rIns="38100" bIns="38100" numCol="1" spcCol="38100" rtlCol="0" anchor="ctr">
            <a:spAutoFit/>
          </a:bodyPr>
          <a:lstStyle/>
          <a:p>
            <a:pPr algn="l"/>
            <a:r>
              <a:rPr lang="it-IT" sz="1400" dirty="0">
                <a:latin typeface="Baskerville Old Face" panose="02020602080505020303" pitchFamily="18" charset="0"/>
              </a:rPr>
              <a:t>Pianura con terreni poco calcarei, ricchi di argille nobili amalgamate con ghiaie rosse </a:t>
            </a:r>
            <a:r>
              <a:rPr lang="it-IT" sz="1400" dirty="0"/>
              <a:t>~</a:t>
            </a:r>
            <a:r>
              <a:rPr kumimoji="0" lang="it-IT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Baskerville Old Face" panose="02020602080505020303" pitchFamily="18" charset="0"/>
                <a:sym typeface="Helvetica Neue Medium"/>
              </a:rPr>
              <a:t> Esposizione Nord–Sud </a:t>
            </a:r>
            <a:r>
              <a:rPr lang="it-IT" sz="1400" dirty="0"/>
              <a:t>~</a:t>
            </a:r>
            <a:r>
              <a:rPr kumimoji="0" lang="it-IT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Baskerville Old Face" panose="02020602080505020303" pitchFamily="18" charset="0"/>
                <a:sym typeface="Helvetica Neue Medium"/>
              </a:rPr>
              <a:t> </a:t>
            </a:r>
            <a:r>
              <a:rPr lang="it-IT" sz="1400" dirty="0">
                <a:latin typeface="Baskerville Old Face" panose="02020602080505020303" pitchFamily="18" charset="0"/>
              </a:rPr>
              <a:t>47</a:t>
            </a:r>
            <a:r>
              <a:rPr kumimoji="0" lang="it-IT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Baskerville Old Face" panose="02020602080505020303" pitchFamily="18" charset="0"/>
                <a:sym typeface="Helvetica Neue Medium"/>
              </a:rPr>
              <a:t> </a:t>
            </a:r>
            <a:r>
              <a:rPr kumimoji="0" lang="it-IT" sz="1400" b="0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Baskerville Old Face" panose="02020602080505020303" pitchFamily="18" charset="0"/>
                <a:sym typeface="Helvetica Neue Medium"/>
              </a:rPr>
              <a:t>m.s.l.m</a:t>
            </a:r>
            <a:r>
              <a:rPr kumimoji="0" lang="it-IT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Baskerville Old Face" panose="02020602080505020303" pitchFamily="18" charset="0"/>
                <a:sym typeface="Helvetica Neue Medium"/>
              </a:rPr>
              <a:t>. </a:t>
            </a:r>
            <a:r>
              <a:rPr lang="it-IT" sz="1400" dirty="0"/>
              <a:t>~</a:t>
            </a:r>
            <a:r>
              <a:rPr kumimoji="0" lang="it-IT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Baskerville Old Face" panose="02020602080505020303" pitchFamily="18" charset="0"/>
                <a:sym typeface="Helvetica Neue Medium"/>
              </a:rPr>
              <a:t> Area produttiva </a:t>
            </a:r>
            <a:r>
              <a:rPr lang="it-IT" sz="1400" dirty="0">
                <a:latin typeface="Baskerville Old Face" panose="02020602080505020303" pitchFamily="18" charset="0"/>
              </a:rPr>
              <a:t>7</a:t>
            </a:r>
            <a:r>
              <a:rPr kumimoji="0" lang="it-IT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Baskerville Old Face" panose="02020602080505020303" pitchFamily="18" charset="0"/>
                <a:sym typeface="Helvetica Neue Medium"/>
              </a:rPr>
              <a:t> ha</a:t>
            </a:r>
            <a:endParaRPr kumimoji="0" lang="it-IT" sz="1400" b="0" i="0" u="none" strike="noStrike" kern="1200" cap="none" spc="240" normalizeH="0" dirty="0">
              <a:ln>
                <a:noFill/>
              </a:ln>
              <a:solidFill>
                <a:srgbClr val="000000"/>
              </a:solidFill>
              <a:effectLst/>
              <a:uFillTx/>
              <a:latin typeface="Baskerville Old Face" panose="02020602080505020303" pitchFamily="18" charset="0"/>
              <a:sym typeface="Helvetica Neue Medium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4936561" y="5264473"/>
            <a:ext cx="4443686" cy="29238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8100" tIns="38100" rIns="38100" bIns="38100" numCol="1" spcCol="38100" rtlCol="0" anchor="ctr">
            <a:spAutoFit/>
          </a:bodyPr>
          <a:lstStyle/>
          <a:p>
            <a:pPr algn="l"/>
            <a:r>
              <a:rPr kumimoji="0" lang="it-IT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Baskerville Old Face" panose="02020602080505020303" pitchFamily="18" charset="0"/>
                <a:sym typeface="Helvetica Neue Medium"/>
              </a:rPr>
              <a:t>13,50</a:t>
            </a:r>
            <a:r>
              <a:rPr kumimoji="0" lang="it-IT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Baskerville Old Face" panose="02020602080505020303" pitchFamily="18" charset="0"/>
                <a:sym typeface="Helvetica Neue Medium"/>
              </a:rPr>
              <a:t>%</a:t>
            </a:r>
            <a:r>
              <a:rPr kumimoji="0" lang="it-IT" sz="1400" b="0" i="0" u="none" strike="noStrike" cap="none" spc="0" normalizeH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Baskerville Old Face" panose="02020602080505020303" pitchFamily="18" charset="0"/>
                <a:sym typeface="Helvetica Neue Medium"/>
              </a:rPr>
              <a:t> Vol.</a:t>
            </a:r>
            <a:endParaRPr kumimoji="0" lang="it-IT" sz="1400" b="0" i="0" u="none" strike="noStrike" kern="1200" cap="none" spc="240" normalizeH="0" dirty="0">
              <a:ln>
                <a:noFill/>
              </a:ln>
              <a:solidFill>
                <a:srgbClr val="000000"/>
              </a:solidFill>
              <a:effectLst/>
              <a:uFillTx/>
              <a:latin typeface="Baskerville Old Face" panose="02020602080505020303" pitchFamily="18" charset="0"/>
              <a:sym typeface="Helvetica Neue Medium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4936561" y="6828726"/>
            <a:ext cx="4443686" cy="5078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8100" tIns="38100" rIns="38100" bIns="38100" numCol="1" spcCol="38100" rtlCol="0" anchor="ctr">
            <a:spAutoFit/>
          </a:bodyPr>
          <a:lstStyle/>
          <a:p>
            <a:pPr algn="l"/>
            <a:r>
              <a:rPr kumimoji="0" lang="it-IT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Baskerville Old Face" panose="02020602080505020303" pitchFamily="18" charset="0"/>
                <a:sym typeface="Helvetica Neue Medium"/>
              </a:rPr>
              <a:t>Piantato </a:t>
            </a:r>
            <a:r>
              <a:rPr lang="it-IT" sz="1400" dirty="0">
                <a:latin typeface="Baskerville Old Face" panose="02020602080505020303" pitchFamily="18" charset="0"/>
              </a:rPr>
              <a:t>nel 1987 e 2007</a:t>
            </a:r>
            <a:r>
              <a:rPr kumimoji="0" lang="it-IT" sz="1400" b="0" i="0" u="none" strike="noStrike" cap="none" spc="0" normalizeH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Baskerville Old Face" panose="02020602080505020303" pitchFamily="18" charset="0"/>
                <a:sym typeface="Helvetica Neue Medium"/>
              </a:rPr>
              <a:t> </a:t>
            </a:r>
            <a:r>
              <a:rPr lang="it-IT" sz="1400" dirty="0"/>
              <a:t>~</a:t>
            </a:r>
            <a:r>
              <a:rPr kumimoji="0" lang="it-IT" sz="1400" b="0" i="0" u="none" strike="noStrike" cap="none" spc="0" normalizeH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Baskerville Old Face" panose="02020602080505020303" pitchFamily="18" charset="0"/>
                <a:sym typeface="Helvetica Neue Medium"/>
              </a:rPr>
              <a:t> Densità impianto 3.800 ceppi/ha </a:t>
            </a:r>
            <a:r>
              <a:rPr lang="it-IT" sz="1400" dirty="0"/>
              <a:t>~</a:t>
            </a:r>
            <a:r>
              <a:rPr kumimoji="0" lang="it-IT" sz="1400" b="0" i="0" u="none" strike="noStrike" cap="none" spc="0" normalizeH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Baskerville Old Face" panose="02020602080505020303" pitchFamily="18" charset="0"/>
                <a:sym typeface="Helvetica Neue Medium"/>
              </a:rPr>
              <a:t> Resa </a:t>
            </a:r>
            <a:r>
              <a:rPr lang="it-IT" sz="1400" dirty="0">
                <a:latin typeface="Baskerville Old Face" panose="02020602080505020303" pitchFamily="18" charset="0"/>
              </a:rPr>
              <a:t>90</a:t>
            </a:r>
            <a:r>
              <a:rPr kumimoji="0" lang="it-IT" sz="1400" b="0" i="0" u="none" strike="noStrike" cap="none" spc="0" normalizeH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Baskerville Old Face" panose="02020602080505020303" pitchFamily="18" charset="0"/>
                <a:sym typeface="Helvetica Neue Medium"/>
              </a:rPr>
              <a:t> quintali/ha </a:t>
            </a:r>
            <a:r>
              <a:rPr lang="it-IT" sz="1400" dirty="0"/>
              <a:t>~</a:t>
            </a:r>
            <a:r>
              <a:rPr kumimoji="0" lang="it-IT" sz="1400" b="0" i="0" u="none" strike="noStrike" cap="none" spc="0" normalizeH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Baskerville Old Face" panose="02020602080505020303" pitchFamily="18" charset="0"/>
                <a:sym typeface="Helvetica Neue Medium"/>
              </a:rPr>
              <a:t> Numero bottiglie </a:t>
            </a:r>
            <a:r>
              <a:rPr lang="it-IT" sz="1400" dirty="0">
                <a:latin typeface="Baskerville Old Face" panose="02020602080505020303" pitchFamily="18" charset="0"/>
              </a:rPr>
              <a:t>55.000</a:t>
            </a:r>
            <a:endParaRPr kumimoji="0" lang="it-IT" sz="1400" b="0" i="0" u="none" strike="noStrike" kern="1200" cap="none" spc="240" normalizeH="0" dirty="0">
              <a:ln>
                <a:noFill/>
              </a:ln>
              <a:solidFill>
                <a:srgbClr val="000000"/>
              </a:solidFill>
              <a:effectLst/>
              <a:uFillTx/>
              <a:latin typeface="Baskerville Old Face" panose="02020602080505020303" pitchFamily="18" charset="0"/>
              <a:sym typeface="Helvetica Neue Medium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4936561" y="7606782"/>
            <a:ext cx="4443686" cy="93871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8100" tIns="38100" rIns="38100" bIns="38100" numCol="1" spcCol="38100" rtlCol="0" anchor="ctr">
            <a:spAutoFit/>
          </a:bodyPr>
          <a:lstStyle/>
          <a:p>
            <a:pPr algn="l"/>
            <a:r>
              <a:rPr lang="it-IT" sz="1400" dirty="0">
                <a:latin typeface="Baskerville Old Face" panose="02020602080505020303" pitchFamily="18" charset="0"/>
              </a:rPr>
              <a:t>Dopo una breve macerazione a freddo, la fermentazione del mosto avviene a temperatura controllata. </a:t>
            </a:r>
          </a:p>
          <a:p>
            <a:pPr algn="l"/>
            <a:r>
              <a:rPr lang="it-IT" sz="1400" dirty="0">
                <a:latin typeface="Baskerville Old Face" panose="02020602080505020303" pitchFamily="18" charset="0"/>
              </a:rPr>
              <a:t>Successivamente il vino viene fatto riposare per 5 mesi in contenitori in acciaio inox.</a:t>
            </a:r>
          </a:p>
        </p:txBody>
      </p:sp>
      <p:sp>
        <p:nvSpPr>
          <p:cNvPr id="27" name="CasellaDiTesto 26"/>
          <p:cNvSpPr txBox="1"/>
          <p:nvPr/>
        </p:nvSpPr>
        <p:spPr>
          <a:xfrm>
            <a:off x="4936561" y="8814428"/>
            <a:ext cx="4443686" cy="115416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8100" tIns="38100" rIns="38100" bIns="38100" numCol="1" spcCol="38100" rtlCol="0" anchor="ctr">
            <a:spAutoFit/>
          </a:bodyPr>
          <a:lstStyle/>
          <a:p>
            <a:pPr algn="l"/>
            <a:r>
              <a:rPr lang="it-IT" sz="1400" dirty="0">
                <a:latin typeface="Baskerville Old Face" panose="02020602080505020303" pitchFamily="18" charset="0"/>
              </a:rPr>
              <a:t>Giallo paglierino con riflessi dorati. </a:t>
            </a:r>
          </a:p>
          <a:p>
            <a:pPr algn="l"/>
            <a:r>
              <a:rPr lang="it-IT" sz="1400" dirty="0">
                <a:latin typeface="Baskerville Old Face" panose="02020602080505020303" pitchFamily="18" charset="0"/>
              </a:rPr>
              <a:t>Fiori di campo, mandorla e miele che si combinano con sensazioni di fieno e geranio.</a:t>
            </a:r>
          </a:p>
          <a:p>
            <a:pPr algn="l"/>
            <a:r>
              <a:rPr lang="it-IT" sz="1400" dirty="0">
                <a:latin typeface="Baskerville Old Face" panose="02020602080505020303" pitchFamily="18" charset="0"/>
              </a:rPr>
              <a:t>Secco e di media struttura; elegante, caldo e ben equilibrato.</a:t>
            </a:r>
          </a:p>
          <a:p>
            <a:pPr algn="l"/>
            <a:r>
              <a:rPr lang="it-IT" sz="1400" dirty="0">
                <a:latin typeface="Baskerville Old Face" panose="02020602080505020303" pitchFamily="18" charset="0"/>
              </a:rPr>
              <a:t>Finale caratteristico di mandorla amara.</a:t>
            </a:r>
          </a:p>
        </p:txBody>
      </p:sp>
      <p:sp>
        <p:nvSpPr>
          <p:cNvPr id="28" name="CasellaDiTesto 27"/>
          <p:cNvSpPr txBox="1"/>
          <p:nvPr/>
        </p:nvSpPr>
        <p:spPr>
          <a:xfrm>
            <a:off x="4936561" y="10237517"/>
            <a:ext cx="4443686" cy="72327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8100" tIns="38100" rIns="38100" bIns="38100" numCol="1" spcCol="38100" rtlCol="0" anchor="ctr">
            <a:spAutoFit/>
          </a:bodyPr>
          <a:lstStyle/>
          <a:p>
            <a:pPr algn="l"/>
            <a:r>
              <a:rPr lang="it-IT" sz="1400" dirty="0">
                <a:latin typeface="Baskerville Old Face" panose="02020602080505020303" pitchFamily="18" charset="0"/>
              </a:rPr>
              <a:t>Ideale con prosciutto di San Daniele, zuppe leggere, primi piatti di pesce come risotto di gamberi e fiori di zucca, frittate.</a:t>
            </a:r>
          </a:p>
          <a:p>
            <a:pPr algn="l"/>
            <a:r>
              <a:rPr lang="it-IT" sz="1400" dirty="0">
                <a:latin typeface="Baskerville Old Face" panose="02020602080505020303" pitchFamily="18" charset="0"/>
              </a:rPr>
              <a:t>Temperatura di servizio 8 - 9 °C</a:t>
            </a:r>
          </a:p>
        </p:txBody>
      </p:sp>
      <p:sp>
        <p:nvSpPr>
          <p:cNvPr id="29" name="Doc Friuli Isonzo"/>
          <p:cNvSpPr txBox="1"/>
          <p:nvPr/>
        </p:nvSpPr>
        <p:spPr>
          <a:xfrm>
            <a:off x="4104167" y="3171205"/>
            <a:ext cx="5276080" cy="4360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8100" tIns="38100" rIns="38100" bIns="38100">
            <a:spAutoFit/>
          </a:bodyPr>
          <a:lstStyle>
            <a:lvl1pPr algn="l">
              <a:lnSpc>
                <a:spcPts val="2800"/>
              </a:lnSpc>
              <a:defRPr sz="2350" cap="small" spc="94">
                <a:latin typeface="Adobe Garamond Pro"/>
                <a:ea typeface="Adobe Garamond Pro"/>
                <a:cs typeface="Adobe Garamond Pro"/>
                <a:sym typeface="Adobe Garamond Pro"/>
              </a:defRPr>
            </a:lvl1pPr>
          </a:lstStyle>
          <a:p>
            <a:r>
              <a:rPr lang="it-IT" sz="2400" b="1" dirty="0">
                <a:latin typeface="Baskerville Old Face" panose="02020602080505020303" pitchFamily="18" charset="0"/>
              </a:rPr>
              <a:t>VILLA LOCATELLI</a:t>
            </a:r>
            <a:endParaRPr sz="2400" b="1" dirty="0">
              <a:latin typeface="Baskerville Old Face" panose="02020602080505020303" pitchFamily="18" charset="0"/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4936561" y="11227353"/>
            <a:ext cx="4443686" cy="29238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8100" tIns="38100" rIns="38100" bIns="38100" numCol="1" spcCol="38100" rtlCol="0" anchor="ctr">
            <a:spAutoFit/>
          </a:bodyPr>
          <a:lstStyle/>
          <a:p>
            <a:pPr algn="l"/>
            <a:r>
              <a:rPr lang="it-IT" sz="1400" dirty="0">
                <a:latin typeface="Baskerville Old Face" panose="02020602080505020303" pitchFamily="18" charset="0"/>
              </a:rPr>
              <a:t>VINIBUONI D’ITALIA </a:t>
            </a:r>
            <a:r>
              <a:rPr lang="it-IT" sz="1400" dirty="0"/>
              <a:t>~</a:t>
            </a:r>
            <a:r>
              <a:rPr lang="it-IT" sz="1400" dirty="0">
                <a:latin typeface="Baskerville Old Face" panose="02020602080505020303" pitchFamily="18" charset="0"/>
              </a:rPr>
              <a:t> CORONA</a:t>
            </a:r>
          </a:p>
        </p:txBody>
      </p:sp>
      <p:pic>
        <p:nvPicPr>
          <p:cNvPr id="31" name="riconoscimenti" descr="riconoscimenti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577869" y="11231741"/>
            <a:ext cx="195955" cy="28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3" name="Immagine 32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867"/>
          <a:stretch/>
        </p:blipFill>
        <p:spPr>
          <a:xfrm>
            <a:off x="3185453" y="2074550"/>
            <a:ext cx="768097" cy="785312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8122" y="256974"/>
            <a:ext cx="1762125" cy="1762125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38100" tIns="38100" rIns="38100" bIns="38100" numCol="1" spcCol="38100" rtlCol="0" anchor="ctr">
        <a:spAutoFit/>
      </a:bodyPr>
      <a:lstStyle>
        <a:defPPr marL="0" marR="0" indent="0" algn="ctr" defTabSz="77893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38100" tIns="38100" rIns="38100" bIns="38100" numCol="1" spcCol="38100" rtlCol="0" anchor="ctr">
        <a:spAutoFit/>
      </a:bodyPr>
      <a:lstStyle>
        <a:defPPr marL="0" marR="0" indent="0" algn="ctr" defTabSz="77893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38100" tIns="38100" rIns="38100" bIns="38100" numCol="1" spcCol="38100" rtlCol="0" anchor="ctr">
        <a:spAutoFit/>
      </a:bodyPr>
      <a:lstStyle>
        <a:defPPr marL="0" marR="0" indent="0" algn="ctr" defTabSz="77893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38100" tIns="38100" rIns="38100" bIns="38100" numCol="1" spcCol="38100" rtlCol="0" anchor="ctr">
        <a:spAutoFit/>
      </a:bodyPr>
      <a:lstStyle>
        <a:defPPr marL="0" marR="0" indent="0" algn="ctr" defTabSz="77893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976</TotalTime>
  <Words>230</Words>
  <Application>Microsoft Office PowerPoint</Application>
  <PresentationFormat>Personalizzato</PresentationFormat>
  <Paragraphs>18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Baskerville Old Face</vt:lpstr>
      <vt:lpstr>Helvetica Neue</vt:lpstr>
      <vt:lpstr>Helvetica Neue Light</vt:lpstr>
      <vt:lpstr>Helvetica Neue Medium</vt:lpstr>
      <vt:lpstr>White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sir_armando sir_armando</dc:creator>
  <cp:lastModifiedBy>Elena</cp:lastModifiedBy>
  <cp:revision>111</cp:revision>
  <cp:lastPrinted>2021-08-20T13:14:06Z</cp:lastPrinted>
  <dcterms:modified xsi:type="dcterms:W3CDTF">2025-07-02T14:46:46Z</dcterms:modified>
</cp:coreProperties>
</file>