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753600" cy="130048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4"/>
    <p:restoredTop sz="94689"/>
  </p:normalViewPr>
  <p:slideViewPr>
    <p:cSldViewPr snapToGrid="0">
      <p:cViewPr varScale="1">
        <p:scale>
          <a:sx n="58" d="100"/>
          <a:sy n="58" d="100"/>
        </p:scale>
        <p:origin x="3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9934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461346" y="1856875"/>
            <a:ext cx="7802881" cy="2370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5444066" y="4227083"/>
            <a:ext cx="3820161" cy="830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688585" y="9817100"/>
            <a:ext cx="371349" cy="309118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2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583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027905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472405" marR="0" indent="-583405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9169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361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8059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250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694905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139405" marR="0" indent="-583405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8" t="1139" r="26722"/>
          <a:stretch/>
        </p:blipFill>
        <p:spPr>
          <a:xfrm>
            <a:off x="442215" y="829733"/>
            <a:ext cx="3764017" cy="11512210"/>
          </a:xfrm>
          <a:prstGeom prst="rect">
            <a:avLst/>
          </a:prstGeom>
        </p:spPr>
      </p:pic>
      <p:sp>
        <p:nvSpPr>
          <p:cNvPr id="32" name="fascia"/>
          <p:cNvSpPr/>
          <p:nvPr/>
        </p:nvSpPr>
        <p:spPr>
          <a:xfrm>
            <a:off x="1692" y="12421658"/>
            <a:ext cx="9750216" cy="583540"/>
          </a:xfrm>
          <a:prstGeom prst="rect">
            <a:avLst/>
          </a:prstGeom>
          <a:gradFill>
            <a:gsLst>
              <a:gs pos="186">
                <a:srgbClr val="F7E998"/>
              </a:gs>
              <a:gs pos="20129">
                <a:srgbClr val="DBCD85"/>
              </a:gs>
              <a:gs pos="46754">
                <a:srgbClr val="BFB273"/>
              </a:gs>
              <a:gs pos="87691">
                <a:srgbClr val="9B8756"/>
              </a:gs>
              <a:gs pos="100000">
                <a:srgbClr val="876E45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TENUTA DI ANGORIS S.r.l. Società Agricola ~ Sede legale ed amministrativa: Località Angoris 7 ~ 34071 Cormons (Go) ~ Tel. (+39) 0481.60923 ~ E-mail: info@angoris.it ~ Website: www.angoris.it"/>
          <p:cNvSpPr txBox="1"/>
          <p:nvPr/>
        </p:nvSpPr>
        <p:spPr>
          <a:xfrm rot="4926">
            <a:off x="139" y="12604567"/>
            <a:ext cx="9750187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defTabSz="457200">
              <a:defRPr sz="800" b="1" spc="8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900" dirty="0">
                <a:solidFill>
                  <a:schemeClr val="tx1"/>
                </a:solidFill>
              </a:rPr>
              <a:t>TENUTA DI ANGORIS ~ Località Angoris 7 ~ 34071 ~ Cormons (GO) ~ Italy ~ </a:t>
            </a:r>
            <a:r>
              <a:rPr lang="it-IT" sz="900" dirty="0" err="1">
                <a:solidFill>
                  <a:schemeClr val="tx1"/>
                </a:solidFill>
              </a:rPr>
              <a:t>Ph</a:t>
            </a:r>
            <a:r>
              <a:rPr lang="it-IT" sz="900" dirty="0">
                <a:solidFill>
                  <a:schemeClr val="tx1"/>
                </a:solidFill>
              </a:rPr>
              <a:t>. (+39) 0481.60923 ~ E-mail: info@angoris.it ~ Website: www.angoris.com</a:t>
            </a:r>
          </a:p>
        </p:txBody>
      </p:sp>
      <p:sp>
        <p:nvSpPr>
          <p:cNvPr id="127" name="Doc Friuli Isonzo"/>
          <p:cNvSpPr txBox="1"/>
          <p:nvPr/>
        </p:nvSpPr>
        <p:spPr>
          <a:xfrm>
            <a:off x="4104167" y="2827722"/>
            <a:ext cx="5241503" cy="444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2800"/>
              </a:lnSpc>
              <a:defRPr sz="2350" cap="small" spc="94"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2400" i="1" dirty="0">
                <a:latin typeface="Baskerville Old Face" panose="02020602080505020303" pitchFamily="18" charset="0"/>
              </a:rPr>
              <a:t>doc </a:t>
            </a:r>
            <a:r>
              <a:rPr lang="it-IT" sz="2400" i="1" dirty="0" err="1">
                <a:latin typeface="Baskerville Old Face" panose="02020602080505020303" pitchFamily="18" charset="0"/>
              </a:rPr>
              <a:t>friuli</a:t>
            </a:r>
            <a:r>
              <a:rPr lang="it-IT" sz="2400" i="1" dirty="0">
                <a:latin typeface="Baskerville Old Face" panose="02020602080505020303" pitchFamily="18" charset="0"/>
              </a:rPr>
              <a:t> </a:t>
            </a:r>
            <a:r>
              <a:rPr lang="it-IT" sz="2400" i="1" dirty="0" err="1">
                <a:latin typeface="Baskerville Old Face" panose="02020602080505020303" pitchFamily="18" charset="0"/>
              </a:rPr>
              <a:t>isonzo</a:t>
            </a:r>
            <a:endParaRPr sz="2400" i="1" dirty="0">
              <a:latin typeface="Baskerville Old Face" panose="02020602080505020303" pitchFamily="18" charset="0"/>
            </a:endParaRPr>
          </a:p>
        </p:txBody>
      </p:sp>
      <p:pic>
        <p:nvPicPr>
          <p:cNvPr id="130" name="abbinamento" descr="abbinament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055" y="10454733"/>
            <a:ext cx="281792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colore-olfatto-sensazione gustativa-temperatura servizio" descr="colore-olfatto-sensazione gustativa-temperatura servizi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5055" y="9247509"/>
            <a:ext cx="248769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vinificazione" descr="vinificazio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2609" y="7932141"/>
            <a:ext cx="379861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pianto" descr="impiant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0759" y="6933241"/>
            <a:ext cx="31306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esposizione" descr="esposizion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8140" y="6051828"/>
            <a:ext cx="29830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alcol" descr="alcol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6550" y="5263021"/>
            <a:ext cx="251653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zona-allevamento-vendemmia" descr="zona-allevamento-vendemmia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6950" y="4587506"/>
            <a:ext cx="329976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vitigno" descr="vitigno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6550" y="3913965"/>
            <a:ext cx="210776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57" y="157613"/>
            <a:ext cx="2311749" cy="1588869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4104167" y="1967069"/>
            <a:ext cx="5241504" cy="10002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marL="0" marR="0" indent="0" algn="l" defTabSz="77893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6000" b="1" dirty="0">
                <a:latin typeface="Baskerville Old Face" panose="02020602080505020303" pitchFamily="18" charset="0"/>
              </a:rPr>
              <a:t>Friulano</a:t>
            </a:r>
            <a:endParaRPr kumimoji="0" lang="it-IT" sz="6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36561" y="3915664"/>
            <a:ext cx="4443686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marL="0" marR="0" indent="0" algn="l" defTabSz="77893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400" dirty="0">
                <a:latin typeface="Baskerville Old Face" panose="02020602080505020303" pitchFamily="18" charset="0"/>
              </a:rPr>
              <a:t>Friulano 100%</a:t>
            </a:r>
            <a:endParaRPr kumimoji="0" lang="it-IT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36561" y="4482347"/>
            <a:ext cx="4443686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Villa Locatelli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/>
              <a:t>~ </a:t>
            </a:r>
            <a:r>
              <a:rPr lang="it-IT" sz="1400" dirty="0">
                <a:latin typeface="Baskerville Old Face" panose="02020602080505020303" pitchFamily="18" charset="0"/>
              </a:rPr>
              <a:t>Allevamento a </a:t>
            </a:r>
            <a:r>
              <a:rPr lang="it-IT" sz="1400" dirty="0" err="1">
                <a:latin typeface="Baskerville Old Face" panose="02020602080505020303" pitchFamily="18" charset="0"/>
              </a:rPr>
              <a:t>Sylvoz</a:t>
            </a:r>
            <a:r>
              <a:rPr lang="it-IT" sz="1400" dirty="0">
                <a:latin typeface="Baskerville Old Face" panose="02020602080505020303" pitchFamily="18" charset="0"/>
              </a:rPr>
              <a:t> e </a:t>
            </a:r>
            <a:r>
              <a:rPr lang="it-IT" sz="1400" dirty="0" err="1">
                <a:latin typeface="Baskerville Old Face" panose="02020602080505020303" pitchFamily="18" charset="0"/>
              </a:rPr>
              <a:t>Guyot</a:t>
            </a:r>
            <a:r>
              <a:rPr lang="it-IT" sz="1400" dirty="0">
                <a:latin typeface="Baskerville Old Face" panose="02020602080505020303" pitchFamily="18" charset="0"/>
              </a:rPr>
              <a:t> </a:t>
            </a:r>
            <a:r>
              <a:rPr lang="it-IT" sz="1400" dirty="0"/>
              <a:t>~ </a:t>
            </a:r>
            <a:r>
              <a:rPr lang="it-IT" sz="1400" dirty="0">
                <a:latin typeface="Baskerville Old Face" panose="02020602080505020303" pitchFamily="18" charset="0"/>
              </a:rPr>
              <a:t>Vendemmia inizio settembre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36561" y="5831156"/>
            <a:ext cx="4443686" cy="723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Pianura con terreni poco calcarei, ricchi di argille nobili amalgamate con ghiaie rosse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Esposizione Nord–Sud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47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kumimoji="0" lang="it-IT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m.s.l.m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.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Area produttiva </a:t>
            </a:r>
            <a:r>
              <a:rPr lang="it-IT" sz="1400" dirty="0">
                <a:latin typeface="Baskerville Old Face" panose="02020602080505020303" pitchFamily="18" charset="0"/>
              </a:rPr>
              <a:t>7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ha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936561" y="5264473"/>
            <a:ext cx="4443686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13,50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%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Vol.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36561" y="6828726"/>
            <a:ext cx="4443686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Piantato </a:t>
            </a:r>
            <a:r>
              <a:rPr lang="it-IT" sz="1400" dirty="0">
                <a:latin typeface="Baskerville Old Face" panose="02020602080505020303" pitchFamily="18" charset="0"/>
              </a:rPr>
              <a:t>nel 1987 e 2007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Densità impianto 3.800 ceppi/ha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Resa </a:t>
            </a:r>
            <a:r>
              <a:rPr lang="it-IT" sz="1400" dirty="0">
                <a:latin typeface="Baskerville Old Face" panose="02020602080505020303" pitchFamily="18" charset="0"/>
              </a:rPr>
              <a:t>90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quintali/ha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Numero bottiglie </a:t>
            </a:r>
            <a:r>
              <a:rPr lang="it-IT" sz="1400" dirty="0">
                <a:latin typeface="Baskerville Old Face" panose="02020602080505020303" pitchFamily="18" charset="0"/>
              </a:rPr>
              <a:t>55.000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936561" y="7606782"/>
            <a:ext cx="4443686" cy="9387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Dopo una breve macerazione a freddo, la fermentazione del mosto avviene a temperatura controllata. 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Successivamente il vino viene fatto riposare per 5 mesi in contenitori in acciaio inox.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36561" y="8814428"/>
            <a:ext cx="4443686" cy="1154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Giallo paglierino con riflessi dorati. 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Fiori di campo, mandorla e miele che si combinano con sensazioni di fieno e geranio.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Secco e di media struttura; elegante, caldo e ben equilibrato.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Finale caratteristico di mandorla amara.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936561" y="10237517"/>
            <a:ext cx="4443686" cy="723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Ideale con prosciutto di San Daniele, zuppe leggere, primi piatti di pesce come risotto di gamberi e fiori di zucca, frittate.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Temperatura di servizio 8 - 9 °C</a:t>
            </a:r>
          </a:p>
        </p:txBody>
      </p:sp>
      <p:sp>
        <p:nvSpPr>
          <p:cNvPr id="29" name="Doc Friuli Isonzo"/>
          <p:cNvSpPr txBox="1"/>
          <p:nvPr/>
        </p:nvSpPr>
        <p:spPr>
          <a:xfrm>
            <a:off x="4104167" y="3171205"/>
            <a:ext cx="527608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2800"/>
              </a:lnSpc>
              <a:defRPr sz="2350" cap="small" spc="94"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2400" b="1" dirty="0">
                <a:latin typeface="Baskerville Old Face" panose="02020602080505020303" pitchFamily="18" charset="0"/>
              </a:rPr>
              <a:t>VILLA LOCATELLI</a:t>
            </a:r>
            <a:endParaRPr sz="2400" b="1" dirty="0">
              <a:latin typeface="Baskerville Old Face" panose="02020602080505020303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36561" y="11227353"/>
            <a:ext cx="4443686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VINIBUONI D’ITALIA </a:t>
            </a:r>
            <a:r>
              <a:rPr lang="it-IT" sz="1400" dirty="0"/>
              <a:t>~</a:t>
            </a:r>
            <a:r>
              <a:rPr lang="it-IT" sz="1400" dirty="0">
                <a:latin typeface="Baskerville Old Face" panose="02020602080505020303" pitchFamily="18" charset="0"/>
              </a:rPr>
              <a:t> CORONA</a:t>
            </a:r>
          </a:p>
        </p:txBody>
      </p:sp>
      <p:pic>
        <p:nvPicPr>
          <p:cNvPr id="31" name="riconoscimenti" descr="riconoscimenti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869" y="11231741"/>
            <a:ext cx="19595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magine 3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67"/>
          <a:stretch/>
        </p:blipFill>
        <p:spPr>
          <a:xfrm>
            <a:off x="3185453" y="2074550"/>
            <a:ext cx="768097" cy="78531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22" y="256974"/>
            <a:ext cx="1762125" cy="17621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230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Baskerville Old Face</vt:lpstr>
      <vt:lpstr>Helvetica Neue</vt:lpstr>
      <vt:lpstr>Helvetica Neue Light</vt:lpstr>
      <vt:lpstr>Helvetica Neue Medium</vt:lpstr>
      <vt:lpstr>White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sir_armando sir_armando</dc:creator>
  <cp:lastModifiedBy>Elena</cp:lastModifiedBy>
  <cp:revision>111</cp:revision>
  <cp:lastPrinted>2021-08-20T13:14:06Z</cp:lastPrinted>
  <dcterms:modified xsi:type="dcterms:W3CDTF">2025-07-02T14:46:46Z</dcterms:modified>
</cp:coreProperties>
</file>